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3" r:id="rId5"/>
    <p:sldId id="265" r:id="rId6"/>
    <p:sldId id="258" r:id="rId7"/>
    <p:sldId id="257" r:id="rId8"/>
    <p:sldId id="267" r:id="rId9"/>
    <p:sldId id="269" r:id="rId10"/>
    <p:sldId id="271" r:id="rId11"/>
    <p:sldId id="272" r:id="rId12"/>
    <p:sldId id="273" r:id="rId13"/>
    <p:sldId id="274" r:id="rId14"/>
    <p:sldId id="279" r:id="rId15"/>
    <p:sldId id="280" r:id="rId16"/>
    <p:sldId id="281" r:id="rId17"/>
    <p:sldId id="282" r:id="rId18"/>
    <p:sldId id="283" r:id="rId19"/>
    <p:sldId id="284" r:id="rId20"/>
    <p:sldId id="286" r:id="rId21"/>
    <p:sldId id="285" r:id="rId22"/>
    <p:sldId id="288" r:id="rId23"/>
    <p:sldId id="289" r:id="rId24"/>
    <p:sldId id="291" r:id="rId25"/>
    <p:sldId id="292" r:id="rId26"/>
    <p:sldId id="293" r:id="rId27"/>
    <p:sldId id="294" r:id="rId28"/>
    <p:sldId id="295" r:id="rId29"/>
    <p:sldId id="29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71"/>
    <a:srgbClr val="802528"/>
    <a:srgbClr val="A9A8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50" autoAdjust="0"/>
    <p:restoredTop sz="87406" autoAdjust="0"/>
  </p:normalViewPr>
  <p:slideViewPr>
    <p:cSldViewPr>
      <p:cViewPr varScale="1">
        <p:scale>
          <a:sx n="71" d="100"/>
          <a:sy n="71" d="100"/>
        </p:scale>
        <p:origin x="1603"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2970A-8B46-4E83-A1AA-F3E77A8ECFC3}" type="datetimeFigureOut">
              <a:rPr lang="en-US" smtClean="0"/>
              <a:t>9/20/2020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0FA675-531D-4EBD-B0C7-5EF618224D4B}" type="slidenum">
              <a:rPr lang="en-US" smtClean="0"/>
              <a:t>‹#›</a:t>
            </a:fld>
            <a:endParaRPr lang="en-US"/>
          </a:p>
        </p:txBody>
      </p:sp>
    </p:spTree>
    <p:extLst>
      <p:ext uri="{BB962C8B-B14F-4D97-AF65-F5344CB8AC3E}">
        <p14:creationId xmlns:p14="http://schemas.microsoft.com/office/powerpoint/2010/main" val="298144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Welcome! All of us today have at one time or another asked what is Zonta or answered the questions ourselves. For those of you new to the organization, you are about to get a short </a:t>
            </a:r>
            <a:r>
              <a:rPr lang="sv-SE" dirty="0" err="1"/>
              <a:t>introduction</a:t>
            </a:r>
            <a:r>
              <a:rPr lang="sv-SE" dirty="0"/>
              <a:t> and </a:t>
            </a:r>
            <a:r>
              <a:rPr lang="sv-SE" dirty="0" err="1"/>
              <a:t>we</a:t>
            </a:r>
            <a:r>
              <a:rPr lang="sv-SE" dirty="0"/>
              <a:t> </a:t>
            </a:r>
            <a:r>
              <a:rPr lang="sv-SE" dirty="0" err="1"/>
              <a:t>hope</a:t>
            </a:r>
            <a:r>
              <a:rPr lang="sv-SE" dirty="0"/>
              <a:t> </a:t>
            </a:r>
            <a:r>
              <a:rPr lang="sv-SE" dirty="0" err="1"/>
              <a:t>you</a:t>
            </a:r>
            <a:r>
              <a:rPr lang="sv-SE" dirty="0"/>
              <a:t> </a:t>
            </a:r>
            <a:r>
              <a:rPr lang="sv-SE" dirty="0" err="1"/>
              <a:t>will</a:t>
            </a:r>
            <a:r>
              <a:rPr lang="sv-SE" dirty="0"/>
              <a:t> ask all </a:t>
            </a:r>
            <a:r>
              <a:rPr lang="sv-SE" dirty="0" err="1"/>
              <a:t>questions</a:t>
            </a:r>
            <a:r>
              <a:rPr lang="sv-SE" dirty="0"/>
              <a:t> </a:t>
            </a:r>
            <a:r>
              <a:rPr lang="sv-SE" dirty="0" err="1"/>
              <a:t>you</a:t>
            </a:r>
            <a:r>
              <a:rPr lang="sv-SE" dirty="0"/>
              <a:t> </a:t>
            </a:r>
            <a:r>
              <a:rPr lang="sv-SE" dirty="0" err="1"/>
              <a:t>might</a:t>
            </a:r>
            <a:r>
              <a:rPr lang="sv-SE" dirty="0"/>
              <a:t> </a:t>
            </a:r>
            <a:r>
              <a:rPr lang="sv-SE" dirty="0" err="1"/>
              <a:t>have</a:t>
            </a:r>
            <a:r>
              <a:rPr lang="sv-SE" dirty="0"/>
              <a:t>.</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a:t>
            </a:fld>
            <a:endParaRPr lang="en-US"/>
          </a:p>
        </p:txBody>
      </p:sp>
    </p:spTree>
    <p:extLst>
      <p:ext uri="{BB962C8B-B14F-4D97-AF65-F5344CB8AC3E}">
        <p14:creationId xmlns:p14="http://schemas.microsoft.com/office/powerpoint/2010/main" val="95348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“Zonta Says NO to Violence Against Women” is a Zonta International campaign to raise awareness of and increase actions to end violence against women and girls around the world.</a:t>
            </a:r>
          </a:p>
          <a:p>
            <a:r>
              <a:rPr lang="en-US" dirty="0"/>
              <a:t>The campaign, which began in November 2012, features the service and advocacy actions of Zonta clubs and districts to prevent and end violence against women and girls in their local communities.  Since its inception, the campaign has garnered strong support from Zontians and non-Zontians alike.  </a:t>
            </a:r>
          </a:p>
          <a:p>
            <a:r>
              <a:rPr lang="en-US" dirty="0"/>
              <a:t>In 2014, more impact oriented advocacy actions were undertaken. This biennium, we are focusing on more local and national government and community commitment. </a:t>
            </a:r>
          </a:p>
          <a:p>
            <a:endParaRPr lang="en-US" dirty="0"/>
          </a:p>
          <a:p>
            <a:r>
              <a:rPr lang="en-US" dirty="0"/>
              <a:t>[Insert</a:t>
            </a:r>
            <a:r>
              <a:rPr lang="en-US" baseline="0" dirty="0"/>
              <a:t> information about club projects and activities.]</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11</a:t>
            </a:fld>
            <a:endParaRPr lang="en-US"/>
          </a:p>
        </p:txBody>
      </p:sp>
    </p:spTree>
    <p:extLst>
      <p:ext uri="{BB962C8B-B14F-4D97-AF65-F5344CB8AC3E}">
        <p14:creationId xmlns:p14="http://schemas.microsoft.com/office/powerpoint/2010/main" val="5222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t>Zontians</a:t>
            </a:r>
            <a:r>
              <a:rPr lang="en-US" dirty="0"/>
              <a:t> are making a difference around the world</a:t>
            </a:r>
            <a:r>
              <a:rPr lang="en-US" baseline="0" dirty="0"/>
              <a:t>. </a:t>
            </a:r>
            <a:r>
              <a:rPr lang="en-US" dirty="0"/>
              <a:t> Our local and global projects and programs</a:t>
            </a:r>
            <a:r>
              <a:rPr lang="en-US" baseline="0" dirty="0"/>
              <a:t> are positively</a:t>
            </a:r>
            <a:r>
              <a:rPr lang="en-US" dirty="0"/>
              <a:t> impacting </a:t>
            </a:r>
            <a:r>
              <a:rPr lang="en-US" baseline="0" dirty="0"/>
              <a:t>the lives of women and girls by </a:t>
            </a:r>
            <a:r>
              <a:rPr lang="en-US" dirty="0"/>
              <a:t>improving their </a:t>
            </a:r>
            <a:r>
              <a:rPr lang="en-US" baseline="0" dirty="0"/>
              <a:t>health, ensuring economic empowerment, providing educational opportunities, and working to end violence. </a:t>
            </a:r>
          </a:p>
          <a:p>
            <a:endParaRPr lang="en-US" dirty="0"/>
          </a:p>
          <a:p>
            <a:r>
              <a:rPr lang="en-US" dirty="0"/>
              <a:t>The photos in this slide are examples of some of these initiatives being done this biennium in Africa, Australia, Asia, Europe, New Zealand, and North/South America.</a:t>
            </a:r>
          </a:p>
          <a:p>
            <a:endParaRPr lang="en-US" dirty="0"/>
          </a:p>
          <a:p>
            <a:r>
              <a:rPr lang="en-US" dirty="0"/>
              <a:t>By respecting and acknowledging the diversity of our members, we continue to develop and implement life changing projects in our communities</a:t>
            </a:r>
          </a:p>
          <a:p>
            <a:endParaRPr lang="en-US" dirty="0"/>
          </a:p>
        </p:txBody>
      </p:sp>
      <p:sp>
        <p:nvSpPr>
          <p:cNvPr id="4" name="Platshållare för bildnummer 3"/>
          <p:cNvSpPr>
            <a:spLocks noGrp="1"/>
          </p:cNvSpPr>
          <p:nvPr>
            <p:ph type="sldNum" sz="quarter" idx="10"/>
          </p:nvPr>
        </p:nvSpPr>
        <p:spPr/>
        <p:txBody>
          <a:bodyPr/>
          <a:lstStyle/>
          <a:p>
            <a:fld id="{6A0FA675-531D-4EBD-B0C7-5EF618224D4B}" type="slidenum">
              <a:rPr lang="en-US" smtClean="0"/>
              <a:t>12</a:t>
            </a:fld>
            <a:endParaRPr lang="en-US"/>
          </a:p>
        </p:txBody>
      </p:sp>
    </p:spTree>
    <p:extLst>
      <p:ext uri="{BB962C8B-B14F-4D97-AF65-F5344CB8AC3E}">
        <p14:creationId xmlns:p14="http://schemas.microsoft.com/office/powerpoint/2010/main" val="399958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315" indent="-120315">
              <a:buSzPct val="100000"/>
              <a:buChar char="•"/>
            </a:pPr>
            <a:r>
              <a:rPr lang="en-US" dirty="0"/>
              <a:t>Zonta International has a long-standing relationship with the United Nations. We derive our relationship with the UN through the Economic and Social Council, ECOSOC, one of the 6 bodies of the UN. </a:t>
            </a:r>
          </a:p>
          <a:p>
            <a:pPr marL="120315" indent="-120315">
              <a:buSzPct val="100000"/>
              <a:buChar char="•"/>
            </a:pPr>
            <a:r>
              <a:rPr lang="en-US" dirty="0"/>
              <a:t>We have been active with the UN since NGOs were first involved, in 1946.</a:t>
            </a:r>
          </a:p>
          <a:p>
            <a:pPr marL="120315" indent="-120315">
              <a:buSzPct val="100000"/>
              <a:buChar char="•"/>
            </a:pPr>
            <a:r>
              <a:rPr lang="en-US" dirty="0"/>
              <a:t>Dating from these early days of the UN when NGO relationship was first established, and into the formal standing created in 1969, Zonta has worked hard with governments and the UN system on behalf of women. </a:t>
            </a:r>
          </a:p>
          <a:p>
            <a:pPr marL="120315" indent="-120315">
              <a:buSzPct val="100000"/>
              <a:buChar char="•"/>
            </a:pPr>
            <a:r>
              <a:rPr lang="en-US" dirty="0"/>
              <a:t>When the Economic and Social Council revised its rules of work with NGOs in 1996, Zonta International qualified for the highest standing. Today we hold General Consultative Status, the highest ranking. Only 144 NGOs hold that status, out of more than 4500 NGOs in the 3 categories recognized today.  (General, Special, Roster)</a:t>
            </a:r>
          </a:p>
          <a:p>
            <a:endParaRPr lang="sv-SE" dirty="0"/>
          </a:p>
          <a:p>
            <a:r>
              <a:rPr lang="sv-SE" dirty="0"/>
              <a:t>Zonta has been represented</a:t>
            </a:r>
            <a:r>
              <a:rPr lang="sv-SE" baseline="0" dirty="0"/>
              <a:t> in the Council of Europe since 1983.</a:t>
            </a:r>
            <a:endParaRPr lang="sv-SE"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14</a:t>
            </a:fld>
            <a:endParaRPr lang="en-US"/>
          </a:p>
        </p:txBody>
      </p:sp>
    </p:spTree>
    <p:extLst>
      <p:ext uri="{BB962C8B-B14F-4D97-AF65-F5344CB8AC3E}">
        <p14:creationId xmlns:p14="http://schemas.microsoft.com/office/powerpoint/2010/main" val="261748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Zonta International believes that young people are critical to achieving gender equality and ending violence against women and girls around the world. To truly change the lives of women and girls globally now and for generations to come, we must invest in youth development and mentor young leaders for gender equality. Through the Z and Golden Z Club program, Zontians work to bring Zonta International’s mission to empower women through service and advocacy to students around the world and to stimulate new and meaningful student-led service and advocacy projects. </a:t>
            </a:r>
          </a:p>
          <a:p>
            <a:r>
              <a:rPr lang="en-US" dirty="0"/>
              <a:t>Z clubs are formed on secondary school campuses or in communities, and Golden Z clubs are formed on college and university campuses. These student clubs are designed to provide opportunities for young adults to develop communication and leadership skills, explore career alternatives, and increase their international awareness and understanding through service. Zonta clubs sponsor Z and Golden Z clubs, and provide students with the resources, information and guidance they need to improve the world around them. Z and Golden Z club students then plan, organize and participate in unique activities that give them hands-on experiences in improving the lives of others at both a local and international level. </a:t>
            </a:r>
          </a:p>
          <a:p>
            <a:r>
              <a:rPr lang="en-US" dirty="0"/>
              <a:t>The Emma L. Conlon Service Award recognizes those clubs that have best expressed the ideals of Zonta through their service and advocacy projects.</a:t>
            </a:r>
          </a:p>
          <a:p>
            <a:endParaRPr lang="en-US" dirty="0"/>
          </a:p>
          <a:p>
            <a:r>
              <a:rPr lang="en-US" dirty="0"/>
              <a:t>[Share information</a:t>
            </a:r>
            <a:r>
              <a:rPr lang="en-US" baseline="0" dirty="0"/>
              <a:t> about any Z and/or Golden Z clubs your Zonta club sponsors.]</a:t>
            </a:r>
            <a:endParaRPr lang="sv-SE" dirty="0"/>
          </a:p>
          <a:p>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15</a:t>
            </a:fld>
            <a:endParaRPr lang="en-US"/>
          </a:p>
        </p:txBody>
      </p:sp>
    </p:spTree>
    <p:extLst>
      <p:ext uri="{BB962C8B-B14F-4D97-AF65-F5344CB8AC3E}">
        <p14:creationId xmlns:p14="http://schemas.microsoft.com/office/powerpoint/2010/main" val="3290579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advocacy actions</a:t>
            </a:r>
            <a:r>
              <a:rPr lang="en-US" baseline="0" dirty="0"/>
              <a:t> has your club taken?]</a:t>
            </a:r>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16</a:t>
            </a:fld>
            <a:endParaRPr lang="en-US"/>
          </a:p>
        </p:txBody>
      </p:sp>
    </p:spTree>
    <p:extLst>
      <p:ext uri="{BB962C8B-B14F-4D97-AF65-F5344CB8AC3E}">
        <p14:creationId xmlns:p14="http://schemas.microsoft.com/office/powerpoint/2010/main" val="329504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Zonta International Foundation is Zonta’s charitable arm that raises, invests, and distributes funds.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17</a:t>
            </a:fld>
            <a:endParaRPr lang="en-US"/>
          </a:p>
        </p:txBody>
      </p:sp>
    </p:spTree>
    <p:extLst>
      <p:ext uri="{BB962C8B-B14F-4D97-AF65-F5344CB8AC3E}">
        <p14:creationId xmlns:p14="http://schemas.microsoft.com/office/powerpoint/2010/main" val="25603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Donations are also received from Friends of Zonta, individuals who are not able to join a club at present, but are passionate about empowering women and girls.</a:t>
            </a:r>
          </a:p>
        </p:txBody>
      </p:sp>
      <p:sp>
        <p:nvSpPr>
          <p:cNvPr id="4" name="Slide Number Placeholder 3"/>
          <p:cNvSpPr>
            <a:spLocks noGrp="1"/>
          </p:cNvSpPr>
          <p:nvPr>
            <p:ph type="sldNum" sz="quarter" idx="10"/>
          </p:nvPr>
        </p:nvSpPr>
        <p:spPr/>
        <p:txBody>
          <a:bodyPr/>
          <a:lstStyle/>
          <a:p>
            <a:fld id="{6A0FA675-531D-4EBD-B0C7-5EF618224D4B}" type="slidenum">
              <a:rPr lang="en-US" smtClean="0"/>
              <a:t>18</a:t>
            </a:fld>
            <a:endParaRPr lang="en-US"/>
          </a:p>
        </p:txBody>
      </p:sp>
    </p:spTree>
    <p:extLst>
      <p:ext uri="{BB962C8B-B14F-4D97-AF65-F5344CB8AC3E}">
        <p14:creationId xmlns:p14="http://schemas.microsoft.com/office/powerpoint/2010/main" val="473853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projects and programs, along with the proposed dollar goals seen here were approved by members during our international convention in 2016.   As a non-governmental organization at the UN since 1946, Zonta International partners with UN agencies, such as </a:t>
            </a:r>
            <a:r>
              <a:rPr lang="en-US" baseline="0" dirty="0" err="1"/>
              <a:t>UNFPA</a:t>
            </a:r>
            <a:r>
              <a:rPr lang="en-US" baseline="0" dirty="0"/>
              <a:t>, UNICEF, and UN Women to achieve our projects’ goals.</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19</a:t>
            </a:fld>
            <a:endParaRPr lang="en-US"/>
          </a:p>
        </p:txBody>
      </p:sp>
    </p:spTree>
    <p:extLst>
      <p:ext uri="{BB962C8B-B14F-4D97-AF65-F5344CB8AC3E}">
        <p14:creationId xmlns:p14="http://schemas.microsoft.com/office/powerpoint/2010/main" val="41233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1923, more than $21 million dollars (US) has funded International Service Programs</a:t>
            </a:r>
            <a:r>
              <a:rPr lang="en-US" baseline="0" dirty="0"/>
              <a:t> and Zonta International Strategies for the Elimination of Violence against Women, also known as </a:t>
            </a:r>
            <a:r>
              <a:rPr lang="en-US" baseline="0" dirty="0" err="1"/>
              <a:t>ZISVAW</a:t>
            </a:r>
            <a:r>
              <a:rPr lang="en-US" baseline="0" dirty="0"/>
              <a:t>, Projects benefitting women and girls in 36 countries.  </a:t>
            </a:r>
          </a:p>
          <a:p>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S</a:t>
            </a:r>
            <a:r>
              <a:rPr lang="en-US" baseline="0" dirty="0" err="1"/>
              <a:t>ince</a:t>
            </a:r>
            <a:r>
              <a:rPr lang="en-US" baseline="0" dirty="0"/>
              <a:t> 2008 Zonta International has been a major funder of the Liberia Fistula project together with </a:t>
            </a:r>
            <a:r>
              <a:rPr lang="en-US" baseline="0" dirty="0" err="1"/>
              <a:t>UNFPA</a:t>
            </a:r>
            <a:r>
              <a:rPr lang="en-US" baseline="0" dirty="0"/>
              <a:t>. We have so far donated 2,6 million USD and promised another 1 million USD this biennium.</a:t>
            </a:r>
            <a:r>
              <a:rPr lang="en-US" sz="1200" kern="1200" dirty="0">
                <a:solidFill>
                  <a:schemeClr val="tx1"/>
                </a:solidFill>
                <a:effectLst/>
                <a:latin typeface="+mn-lt"/>
                <a:ea typeface="+mn-ea"/>
                <a:cs typeface="+mn-cs"/>
              </a:rPr>
              <a:t> In 87% of the cases Obstetric fistula is caused by prolonged labor, without medical care. The baby is usually stillborn and the mother suffers from chronic incontinence. Still the pain and discomfort are easier to overcome than the stigma and humiliation attached to their condition. The project stands on 4 pillars. Prevent – treat- rehabilitate and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About 90 percent of Madagascar’s population lives on less than US$2 per day, leaving children particularly vulnerable. Aside from endemic poverty, Madagascar is prone to natural disasters, which further impede economic growth of the agricultural economy and make it even more difficult to escape poverty and prioritize education for children. More than a quarter of Madagascar’s children are excluded from formal education, and one out of three girls will become pregnant before the age of 18. Junior secondary school enrollment fees are prohibitively expensive for families, forcing parents to select one child to continue their education, often leaving girls behind. Zonta International has committed US$1,000,000 to the U.S. Fund for UNICEF to create opportunities for vulnerable and excluded girls to realize their rights to an education in a secure and protective environment. Partnering with the Ministry of National Education and others, Let Us Learn Madagascar will promote a common vision of investing in junior secondary education for girls as an entry point for equity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20</a:t>
            </a:fld>
            <a:endParaRPr lang="en-US"/>
          </a:p>
        </p:txBody>
      </p:sp>
    </p:spTree>
    <p:extLst>
      <p:ext uri="{BB962C8B-B14F-4D97-AF65-F5344CB8AC3E}">
        <p14:creationId xmlns:p14="http://schemas.microsoft.com/office/powerpoint/2010/main" val="263890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Early marriage is a form of sexual and gender-based violence with detrimental physical, social and economic effects. Niger has the highest child marriage rate in the world with 77 percent of girls married by age 18 and 30 percent married by age 15. Forty-two percent of adolescent girls give birth before the age of 17. A high proportion of school-aged girls are not in school and 73 percent of adolescent girls, ages 15-19, cannot read or write. This project was initiated 2014 and will continue also this biennium. Zonta International donated US$1,000,000 to </a:t>
            </a:r>
            <a:r>
              <a:rPr lang="en-US" dirty="0" err="1"/>
              <a:t>UNFPA</a:t>
            </a:r>
            <a:r>
              <a:rPr lang="en-US" dirty="0"/>
              <a:t> last biennium and has now committed to pay another USD 1.000 000 this biennium to reduce early marriage and early pregnancy in a critical mass of communities in Niger. </a:t>
            </a:r>
          </a:p>
          <a:p>
            <a:pPr marL="171450" indent="-171450">
              <a:buFont typeface="Arial" panose="020B0604020202020204" pitchFamily="34" charset="0"/>
              <a:buChar char="•"/>
            </a:pPr>
            <a:endParaRPr lang="sv-SE" dirty="0"/>
          </a:p>
          <a:p>
            <a:pPr marL="171450" lvl="0" indent="-171450">
              <a:buFont typeface="Arial" panose="020B0604020202020204" pitchFamily="34" charset="0"/>
              <a:buChar char="•"/>
            </a:pPr>
            <a:r>
              <a:rPr lang="en-US" dirty="0"/>
              <a:t>Nepal has long been a country of origin for labor migration and trafficking in persons, particularly women and children, for the purposes of sexual, labor and other forms of exploitation. Trafficking often takes place as part of undocumented migration and is a serious violation of human rights. In the aftermath of the April and May 2015 earthquakes, Nepal faces a heightened risk of human trafficking and unsafe migration. Some of the districts most affected by the earthquakes are historically known for high rates of trafficking of women and children and may thus face elevated levels of human trafficking. Many of these districts also have higher than average rates of female external migration, as well as ones where large numbers of men have left for employment elsewhere, leaving behind female-headed households at economic and social disadvantage with limited protection. The Government of Nepal has made a commitment to combat human trafficking with a comprehensive approach that includes policy reform, enforcement and programs that meet the practical needs of women at risk and provides alternatives to unsafe migration. However, despite policies, plans and programs in place to counter trafficking and promote safe migration, there is a lack of synergy at the operational level.  Zonta International has committed US$1,000,000 to UN Women to create sustainable foundations for addressing the connection between human trafficking and foreign labor migration of women and girls in Nepal.</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21</a:t>
            </a:fld>
            <a:endParaRPr lang="en-US"/>
          </a:p>
        </p:txBody>
      </p:sp>
    </p:spTree>
    <p:extLst>
      <p:ext uri="{BB962C8B-B14F-4D97-AF65-F5344CB8AC3E}">
        <p14:creationId xmlns:p14="http://schemas.microsoft.com/office/powerpoint/2010/main" val="15180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women,</a:t>
            </a:r>
            <a:r>
              <a:rPr lang="en-US" baseline="0" dirty="0"/>
              <a:t> led by Marian de Forest, founded the first Zonta club in 1919 in Buffalo, New York.  Within one month, 900 women chartered nine clubs in three states.  They worked to improve the lives of women by decreasing restrictive labor laws, placing women in public office, and changing laws that discriminated against women.  </a:t>
            </a:r>
          </a:p>
          <a:p>
            <a:endParaRPr lang="en-US" baseline="0" dirty="0"/>
          </a:p>
          <a:p>
            <a:r>
              <a:rPr lang="en-US" baseline="0" dirty="0">
                <a:solidFill>
                  <a:srgbClr val="FF0000"/>
                </a:solidFill>
              </a:rPr>
              <a:t>[Share information about where your club fits into the history of ZI]</a:t>
            </a:r>
          </a:p>
          <a:p>
            <a:endParaRPr lang="sv-SE" baseline="0" dirty="0"/>
          </a:p>
          <a:p>
            <a:r>
              <a:rPr lang="sv-SE" baseline="0" dirty="0"/>
              <a:t>Extra information that could be used at the presenter’s discretion:</a:t>
            </a:r>
          </a:p>
          <a:p>
            <a:endParaRPr lang="sv-SE" baseline="0" dirty="0"/>
          </a:p>
          <a:p>
            <a:r>
              <a:rPr lang="en-US" baseline="0" dirty="0"/>
              <a:t>Marian de Forest was a journalist and playwright. While working in a prominent role at the Buffalo Express, during a time when women were rarely in leadership positions, Ms. de Forest conceived the idea of an organization that would bring together women in executive positions. She envisioned a strong network that would help women reach their rightful place in the professions. She understood how important it was to break through the "glass ceiling" long before the term was ever used. </a:t>
            </a:r>
          </a:p>
          <a:p>
            <a:r>
              <a:rPr lang="en-US" baseline="0" dirty="0"/>
              <a:t> </a:t>
            </a:r>
          </a:p>
          <a:p>
            <a:r>
              <a:rPr lang="en-US" baseline="0" dirty="0"/>
              <a:t>On 8 November 1919, Ms. de Forest gathered a group of like-minded women who held prominent roles in the professional world at the Hotel </a:t>
            </a:r>
            <a:r>
              <a:rPr lang="en-US" baseline="0" dirty="0" err="1"/>
              <a:t>Statler</a:t>
            </a:r>
            <a:r>
              <a:rPr lang="en-US" baseline="0" dirty="0"/>
              <a:t> in Buffalo to form the Zonta Club of Buffalo. Zonta was founded as, and continues to be, a service organization of executive women working to improve the legal, political, economic and professional status of women worldwide. </a:t>
            </a:r>
          </a:p>
          <a:p>
            <a:r>
              <a:rPr lang="en-US" baseline="0" dirty="0"/>
              <a:t> </a:t>
            </a:r>
          </a:p>
          <a:p>
            <a:r>
              <a:rPr lang="sv-SE" baseline="0" dirty="0"/>
              <a:t>Some fantastic and passionate quotes from Marian de Forest:</a:t>
            </a:r>
          </a:p>
          <a:p>
            <a:endParaRPr lang="sv-SE" baseline="0" dirty="0"/>
          </a:p>
          <a:p>
            <a:pPr marL="171450" indent="-171450" algn="l">
              <a:buFont typeface="Arial" panose="020B0604020202020204" pitchFamily="34" charset="0"/>
              <a:buChar char="•"/>
            </a:pPr>
            <a:r>
              <a:rPr lang="en-GB" sz="1200" i="1" dirty="0">
                <a:latin typeface="Lato" panose="020F0502020204030203" pitchFamily="34" charset="0"/>
                <a:ea typeface="Lato" panose="020F0502020204030203" pitchFamily="34" charset="0"/>
                <a:cs typeface="Lato" panose="020F0502020204030203" pitchFamily="34" charset="0"/>
              </a:rPr>
              <a:t>“Far reaching is our plan to assemble in Zonta International the women executives in the world, an army of experts who through friendship, understanding, cooperation and goodwill, will become </a:t>
            </a:r>
          </a:p>
          <a:p>
            <a:pPr algn="l"/>
            <a:r>
              <a:rPr lang="en-GB" sz="1200" i="1" dirty="0">
                <a:latin typeface="Lato" panose="020F0502020204030203" pitchFamily="34" charset="0"/>
                <a:ea typeface="Lato" panose="020F0502020204030203" pitchFamily="34" charset="0"/>
                <a:cs typeface="Lato" panose="020F0502020204030203" pitchFamily="34" charset="0"/>
              </a:rPr>
              <a:t>an irresistible force of peace.”</a:t>
            </a:r>
          </a:p>
          <a:p>
            <a:pPr algn="l"/>
            <a:endParaRPr lang="en-GB" sz="1200" i="1" dirty="0">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sv-SE" sz="1100" b="1" i="1" dirty="0">
                <a:latin typeface="Lucida Calligraphy"/>
              </a:rPr>
              <a:t>” </a:t>
            </a:r>
            <a:r>
              <a:rPr lang="sv-SE" sz="1200" b="0" i="1" dirty="0"/>
              <a:t>This is the woman’s age and in distant lands and foreign climes women of all nations are rallying to the call ... Zonta is given the opportunity of uniting them into one great, glorious whole</a:t>
            </a:r>
            <a:r>
              <a:rPr lang="sv-SE" sz="1100" b="0" i="1" dirty="0">
                <a:latin typeface="Lucida Calligraphy"/>
              </a:rPr>
              <a:t>.” </a:t>
            </a:r>
          </a:p>
          <a:p>
            <a:endParaRPr lang="sv-SE" sz="1100" b="1" i="1" dirty="0">
              <a:latin typeface="Lucida Calligraphy"/>
            </a:endParaRPr>
          </a:p>
          <a:p>
            <a:pPr marL="171450" indent="-171450">
              <a:buFont typeface="Arial" panose="020B0604020202020204" pitchFamily="34" charset="0"/>
              <a:buChar char="•"/>
            </a:pPr>
            <a:r>
              <a:rPr lang="sv-SE" sz="1100" b="1" i="1" dirty="0"/>
              <a:t>”</a:t>
            </a:r>
            <a:r>
              <a:rPr lang="sv-SE" sz="1100" b="0" i="1" dirty="0"/>
              <a:t>Zonta stands for the highest standards in the business and professional world … seeks cooperation rather than competition and considers the Golden Rule not only good ethics but good business.”</a:t>
            </a:r>
          </a:p>
          <a:p>
            <a:r>
              <a:rPr lang="sv-SE" sz="800" dirty="0">
                <a:latin typeface="Lucida Calligraphy"/>
              </a:rPr>
              <a:t>					</a:t>
            </a:r>
            <a:endParaRPr lang="sv-SE" sz="1100" b="1" i="1" dirty="0">
              <a:latin typeface="Lucida Calligraphy"/>
            </a:endParaRPr>
          </a:p>
          <a:p>
            <a:r>
              <a:rPr lang="sv-SE" sz="900" dirty="0">
                <a:latin typeface="Lucida Calligraphy"/>
              </a:rPr>
              <a:t>All quotes that are valid even now, nearly 100 years later			</a:t>
            </a:r>
            <a:endParaRPr lang="en-GB" sz="1200" dirty="0">
              <a:latin typeface="Lato" panose="020F0502020204030203" pitchFamily="34" charset="0"/>
              <a:ea typeface="Lato" panose="020F0502020204030203" pitchFamily="34" charset="0"/>
              <a:cs typeface="Lato" panose="020F0502020204030203" pitchFamily="34" charset="0"/>
            </a:endParaRP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2</a:t>
            </a:fld>
            <a:endParaRPr lang="en-US"/>
          </a:p>
        </p:txBody>
      </p:sp>
    </p:spTree>
    <p:extLst>
      <p:ext uri="{BB962C8B-B14F-4D97-AF65-F5344CB8AC3E}">
        <p14:creationId xmlns:p14="http://schemas.microsoft.com/office/powerpoint/2010/main" val="521814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Zontians strongly support educational</a:t>
            </a:r>
            <a:r>
              <a:rPr lang="en-US" baseline="0" dirty="0"/>
              <a:t> and leadership initiatives for all women and girls. We need to </a:t>
            </a:r>
            <a:r>
              <a:rPr lang="en-US" sz="1200" kern="1200" dirty="0">
                <a:solidFill>
                  <a:schemeClr val="tx1"/>
                </a:solidFill>
                <a:effectLst/>
                <a:latin typeface="+mn-lt"/>
                <a:ea typeface="+mn-ea"/>
                <a:cs typeface="+mn-cs"/>
              </a:rPr>
              <a:t>support girls that want to pursue an education in the so called STEM fields Science, Technology, Engineering and Math or young women that want leadership positions. This is an investment for a future with more women in decision-making positions and more female role models.</a:t>
            </a:r>
          </a:p>
          <a:p>
            <a:endParaRPr lang="sv-SE" baseline="0" dirty="0"/>
          </a:p>
          <a:p>
            <a:r>
              <a:rPr lang="en-US" baseline="0" dirty="0"/>
              <a:t>The Amelia Earhart Fellowship assists women pursuing PhD degrees in aerospace-related sciences and engineering.  It honors aviatrix Amelia Earhart, who was a member of the Zonta Club of New York.</a:t>
            </a:r>
          </a:p>
          <a:p>
            <a:endParaRPr lang="en-US" baseline="0" dirty="0"/>
          </a:p>
          <a:p>
            <a:r>
              <a:rPr lang="en-US" baseline="0" dirty="0"/>
              <a:t>The Jane M. </a:t>
            </a:r>
            <a:r>
              <a:rPr lang="en-US" baseline="0" dirty="0" err="1"/>
              <a:t>Klausman</a:t>
            </a:r>
            <a:r>
              <a:rPr lang="en-US" baseline="0" dirty="0"/>
              <a:t> Women in Business Scholarship assists women pursuing an undergraduate or graduate degree in a business-related field.</a:t>
            </a:r>
          </a:p>
          <a:p>
            <a:endParaRPr lang="en-US" baseline="0" dirty="0"/>
          </a:p>
          <a:p>
            <a:r>
              <a:rPr lang="en-US" baseline="0" dirty="0"/>
              <a:t>The Young Women in Public Affairs Award assists young women between the ages of 16-19 who demonstrate leadership skills and a commitment to public service and civic causes.</a:t>
            </a:r>
          </a:p>
          <a:p>
            <a:endParaRPr lang="en-US" baseline="0" dirty="0"/>
          </a:p>
          <a:p>
            <a:r>
              <a:rPr lang="en-US" baseline="0" dirty="0"/>
              <a:t>[Talk about any recipients recognized by your club.]</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22</a:t>
            </a:fld>
            <a:endParaRPr lang="en-US"/>
          </a:p>
        </p:txBody>
      </p:sp>
    </p:spTree>
    <p:extLst>
      <p:ext uri="{BB962C8B-B14F-4D97-AF65-F5344CB8AC3E}">
        <p14:creationId xmlns:p14="http://schemas.microsoft.com/office/powerpoint/2010/main" val="1830692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care about empowering women around the globe?</a:t>
            </a:r>
          </a:p>
          <a:p>
            <a:r>
              <a:rPr lang="en-US" dirty="0"/>
              <a:t>Do you envision a world in which women’s rights are recognized as human rights and every woman is able to achieve her full potential?</a:t>
            </a:r>
          </a:p>
          <a:p>
            <a:r>
              <a:rPr lang="en-US" dirty="0"/>
              <a:t>Do you want to be part of a global network of women and men who share your commitment</a:t>
            </a:r>
            <a:r>
              <a:rPr lang="en-US" baseline="0" dirty="0"/>
              <a:t> to empowering women to take ownership of their own lives?</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23</a:t>
            </a:fld>
            <a:endParaRPr lang="en-US"/>
          </a:p>
        </p:txBody>
      </p:sp>
    </p:spTree>
    <p:extLst>
      <p:ext uri="{BB962C8B-B14F-4D97-AF65-F5344CB8AC3E}">
        <p14:creationId xmlns:p14="http://schemas.microsoft.com/office/powerpoint/2010/main" val="302854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Today,</a:t>
            </a:r>
            <a:r>
              <a:rPr lang="en-US" baseline="0" dirty="0"/>
              <a:t> approximately 30,000 women and men are members in</a:t>
            </a:r>
            <a:r>
              <a:rPr lang="en-US" dirty="0"/>
              <a:t> one of nearly </a:t>
            </a:r>
            <a:r>
              <a:rPr lang="en-US" baseline="0" dirty="0"/>
              <a:t>1,200 Zonta clubs found in 66 countries.</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3</a:t>
            </a:fld>
            <a:endParaRPr lang="en-US"/>
          </a:p>
        </p:txBody>
      </p:sp>
    </p:spTree>
    <p:extLst>
      <p:ext uri="{BB962C8B-B14F-4D97-AF65-F5344CB8AC3E}">
        <p14:creationId xmlns:p14="http://schemas.microsoft.com/office/powerpoint/2010/main" val="257959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Gender Equality – Women’s rights are recognized as human rights.</a:t>
            </a:r>
          </a:p>
          <a:p>
            <a:endParaRPr lang="en-US" dirty="0"/>
          </a:p>
          <a:p>
            <a:r>
              <a:rPr lang="en-US" dirty="0"/>
              <a:t>Empowerment – Every woman is able to achieve her full potential.</a:t>
            </a:r>
          </a:p>
          <a:p>
            <a:endParaRPr lang="en-US" dirty="0"/>
          </a:p>
          <a:p>
            <a:r>
              <a:rPr lang="en-US" dirty="0"/>
              <a:t>Access to all resources – Women have access to all resources and are represented in decision-making positions on an equal basis with men.</a:t>
            </a:r>
          </a:p>
          <a:p>
            <a:endParaRPr lang="en-US" dirty="0"/>
          </a:p>
          <a:p>
            <a:r>
              <a:rPr lang="en-US" dirty="0"/>
              <a:t>A life free of violence – No woman lives in fear of violence.</a:t>
            </a:r>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4</a:t>
            </a:fld>
            <a:endParaRPr lang="en-US"/>
          </a:p>
        </p:txBody>
      </p:sp>
    </p:spTree>
    <p:extLst>
      <p:ext uri="{BB962C8B-B14F-4D97-AF65-F5344CB8AC3E}">
        <p14:creationId xmlns:p14="http://schemas.microsoft.com/office/powerpoint/2010/main" val="115493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Zonta is derived from a </a:t>
            </a:r>
            <a:r>
              <a:rPr lang="en-US" dirty="0" err="1"/>
              <a:t>Lakhota</a:t>
            </a:r>
            <a:r>
              <a:rPr lang="en-US" dirty="0"/>
              <a:t>, language of the Native American Sioux peoples, word meaning honest and trustworthy.  It was adopted in 1919 to symbolize the qualities of honesty and trust, inspiration, and the ability to work together for service and world understanding.  The emblem is not a decorative design.  It is an adaptation and composite of several Sioux Indian symbols which when superimposed take on a special significance for Zontians.  What appears to be the letter “Z” is actually the symbol for a ray of light or sunshine, thus the idea of inspiration. </a:t>
            </a:r>
            <a:endParaRPr lang="en-US" baseline="0" dirty="0"/>
          </a:p>
          <a:p>
            <a:endParaRPr lang="en-US" baseline="0" dirty="0"/>
          </a:p>
          <a:p>
            <a:r>
              <a:rPr lang="en-US" baseline="0" dirty="0"/>
              <a:t>Mahogany and gold, symbolizing the autumn season of Zonta’s founding, are the organization’s official colors.</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6</a:t>
            </a:fld>
            <a:endParaRPr lang="en-US"/>
          </a:p>
        </p:txBody>
      </p:sp>
    </p:spTree>
    <p:extLst>
      <p:ext uri="{BB962C8B-B14F-4D97-AF65-F5344CB8AC3E}">
        <p14:creationId xmlns:p14="http://schemas.microsoft.com/office/powerpoint/2010/main" val="321957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yellow</a:t>
            </a:r>
            <a:r>
              <a:rPr lang="en-US" baseline="0" dirty="0"/>
              <a:t> rose has been a symbol of Zonta for more than 30 years.  In fact, it is registered internationally.  Every year, Zontians celebrate Zonta Rose Day on March 8</a:t>
            </a:r>
            <a:r>
              <a:rPr lang="en-US" baseline="30000" dirty="0"/>
              <a:t>th</a:t>
            </a:r>
            <a:r>
              <a:rPr lang="en-US" baseline="0" dirty="0"/>
              <a:t>, which is also International Women’s Day. </a:t>
            </a:r>
            <a:r>
              <a:rPr lang="en-US" dirty="0"/>
              <a:t> Members</a:t>
            </a:r>
            <a:r>
              <a:rPr lang="en-US" baseline="0" dirty="0"/>
              <a:t> around the world celebrate</a:t>
            </a:r>
            <a:r>
              <a:rPr lang="en-US" dirty="0"/>
              <a:t> this day</a:t>
            </a:r>
            <a:r>
              <a:rPr lang="en-US" baseline="0" dirty="0"/>
              <a:t> in a variety of ways, including giving yellow roses to individuals </a:t>
            </a:r>
            <a:r>
              <a:rPr lang="en-US" dirty="0"/>
              <a:t>as a thank you for empowering </a:t>
            </a:r>
            <a:r>
              <a:rPr lang="en-US" baseline="0" dirty="0"/>
              <a:t>women and girls in their communities.  </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7</a:t>
            </a:fld>
            <a:endParaRPr lang="en-US"/>
          </a:p>
        </p:txBody>
      </p:sp>
    </p:spTree>
    <p:extLst>
      <p:ext uri="{BB962C8B-B14F-4D97-AF65-F5344CB8AC3E}">
        <p14:creationId xmlns:p14="http://schemas.microsoft.com/office/powerpoint/2010/main" val="120719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 1923, Zontians have worked locally and globally</a:t>
            </a:r>
            <a:r>
              <a:rPr lang="en-US" baseline="0" dirty="0"/>
              <a:t> to</a:t>
            </a:r>
            <a:r>
              <a:rPr lang="en-US" dirty="0"/>
              <a:t> empower women and girls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8</a:t>
            </a:fld>
            <a:endParaRPr lang="en-US"/>
          </a:p>
        </p:txBody>
      </p:sp>
    </p:spTree>
    <p:extLst>
      <p:ext uri="{BB962C8B-B14F-4D97-AF65-F5344CB8AC3E}">
        <p14:creationId xmlns:p14="http://schemas.microsoft.com/office/powerpoint/2010/main" val="2137846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Zonta International</a:t>
            </a:r>
            <a:r>
              <a:rPr lang="en-US" baseline="0" dirty="0"/>
              <a:t> Board is comprised of four officers and seven directors elected democratically during Zonta’s biennial convention.  The Board determines policy and provides general oversight of the organization.  Headquarters staff implement policy and provide support for leaders and members.   There are 31 districts and one region in Zonta.  </a:t>
            </a:r>
            <a:r>
              <a:rPr lang="en-US" dirty="0"/>
              <a:t> E</a:t>
            </a:r>
            <a:r>
              <a:rPr lang="en-US" baseline="0" dirty="0"/>
              <a:t>ach district establishes its own areas in order to facilitate administrative functions.  Each area is comprised of clubs whose members pursue Zonta’s mission and goals through service and advocacy.  </a:t>
            </a:r>
          </a:p>
          <a:p>
            <a:r>
              <a:rPr lang="en-US" baseline="0" dirty="0"/>
              <a:t>All members may attend the international convention held every two years.   </a:t>
            </a:r>
            <a:r>
              <a:rPr lang="en-US" dirty="0"/>
              <a:t>Via </a:t>
            </a:r>
            <a:r>
              <a:rPr lang="en-US" baseline="0" dirty="0"/>
              <a:t>their club delegates, members also have a say on the future direction of the</a:t>
            </a:r>
            <a:r>
              <a:rPr lang="en-US" dirty="0"/>
              <a:t> organization.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9</a:t>
            </a:fld>
            <a:endParaRPr lang="en-US"/>
          </a:p>
        </p:txBody>
      </p:sp>
    </p:spTree>
    <p:extLst>
      <p:ext uri="{BB962C8B-B14F-4D97-AF65-F5344CB8AC3E}">
        <p14:creationId xmlns:p14="http://schemas.microsoft.com/office/powerpoint/2010/main" val="139004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FA675-531D-4EBD-B0C7-5EF618224D4B}" type="slidenum">
              <a:rPr lang="en-US" smtClean="0"/>
              <a:t>10</a:t>
            </a:fld>
            <a:endParaRPr lang="en-US"/>
          </a:p>
        </p:txBody>
      </p:sp>
    </p:spTree>
    <p:extLst>
      <p:ext uri="{BB962C8B-B14F-4D97-AF65-F5344CB8AC3E}">
        <p14:creationId xmlns:p14="http://schemas.microsoft.com/office/powerpoint/2010/main" val="207249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3755136"/>
            <a:ext cx="9144000" cy="2798064"/>
          </a:xfrm>
        </p:spPr>
        <p:txBody>
          <a:bodyPr/>
          <a:lstStyle/>
          <a:p>
            <a:endParaRPr lang="en-US" dirty="0"/>
          </a:p>
        </p:txBody>
      </p:sp>
      <p:sp>
        <p:nvSpPr>
          <p:cNvPr id="2" name="Title 1"/>
          <p:cNvSpPr>
            <a:spLocks noGrp="1"/>
          </p:cNvSpPr>
          <p:nvPr>
            <p:ph type="ctrTitle" hasCustomPrompt="1"/>
          </p:nvPr>
        </p:nvSpPr>
        <p:spPr>
          <a:xfrm>
            <a:off x="457200" y="2057400"/>
            <a:ext cx="8305800" cy="685800"/>
          </a:xfrm>
        </p:spPr>
        <p:txBody>
          <a:bodyPr/>
          <a:lstStyle>
            <a:lvl1pPr marL="0" indent="0" algn="l">
              <a:defRPr>
                <a:solidFill>
                  <a:srgbClr val="005F7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GLOBAL MEMBERSHIP DRIVE</a:t>
            </a:r>
          </a:p>
        </p:txBody>
      </p:sp>
      <p:sp>
        <p:nvSpPr>
          <p:cNvPr id="3" name="Subtitle 2"/>
          <p:cNvSpPr>
            <a:spLocks noGrp="1"/>
          </p:cNvSpPr>
          <p:nvPr>
            <p:ph type="subTitle" idx="1" hasCustomPrompt="1"/>
          </p:nvPr>
        </p:nvSpPr>
        <p:spPr>
          <a:xfrm>
            <a:off x="457200" y="2819400"/>
            <a:ext cx="7543800" cy="533400"/>
          </a:xfrm>
        </p:spPr>
        <p:txBody>
          <a:bodyPr/>
          <a:lstStyle>
            <a:lvl1pPr marL="0" indent="0" algn="l">
              <a:buNone/>
              <a:defRPr>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INTERNAL PROMOTIONS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5856" y="524564"/>
            <a:ext cx="3243064" cy="910208"/>
          </a:xfrm>
          <a:prstGeom prst="rect">
            <a:avLst/>
          </a:prstGeom>
        </p:spPr>
      </p:pic>
      <p:sp>
        <p:nvSpPr>
          <p:cNvPr id="14" name="TextBox 13"/>
          <p:cNvSpPr txBox="1"/>
          <p:nvPr userDrawn="1"/>
        </p:nvSpPr>
        <p:spPr>
          <a:xfrm>
            <a:off x="457200" y="6573047"/>
            <a:ext cx="2743200" cy="307777"/>
          </a:xfrm>
          <a:prstGeom prst="rect">
            <a:avLst/>
          </a:prstGeom>
          <a:noFill/>
        </p:spPr>
        <p:txBody>
          <a:bodyPr wrap="square" rtlCol="0" anchor="ctr">
            <a:spAutoFit/>
          </a:bodyPr>
          <a:lstStyle/>
          <a:p>
            <a:pPr marL="0" indent="0"/>
            <a:r>
              <a:rPr lang="en-US" sz="14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WWW.ZONTA.ORG</a:t>
            </a:r>
          </a:p>
        </p:txBody>
      </p:sp>
      <p:sp>
        <p:nvSpPr>
          <p:cNvPr id="15" name="Rectangle 14"/>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1389713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102873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4"/>
          <p:cNvSpPr>
            <a:spLocks noGrp="1"/>
          </p:cNvSpPr>
          <p:nvPr>
            <p:ph type="pic" sz="quarter" idx="12"/>
          </p:nvPr>
        </p:nvSpPr>
        <p:spPr>
          <a:xfrm>
            <a:off x="3200400" y="4495800"/>
            <a:ext cx="5943600" cy="2057400"/>
          </a:xfrm>
        </p:spPr>
        <p:txBody>
          <a:bodyPr/>
          <a:lstStyle/>
          <a:p>
            <a:endParaRPr lang="en-US" dirty="0"/>
          </a:p>
        </p:txBody>
      </p:sp>
      <p:sp>
        <p:nvSpPr>
          <p:cNvPr id="10" name="Picture Placeholder 4"/>
          <p:cNvSpPr>
            <a:spLocks noGrp="1"/>
          </p:cNvSpPr>
          <p:nvPr>
            <p:ph type="pic" sz="quarter" idx="11"/>
          </p:nvPr>
        </p:nvSpPr>
        <p:spPr>
          <a:xfrm>
            <a:off x="3200400" y="2247900"/>
            <a:ext cx="5943600" cy="2057400"/>
          </a:xfrm>
        </p:spPr>
        <p:txBody>
          <a:bodyPr/>
          <a:lstStyle/>
          <a:p>
            <a:endParaRPr lang="en-US" dirty="0"/>
          </a:p>
        </p:txBody>
      </p:sp>
      <p:sp>
        <p:nvSpPr>
          <p:cNvPr id="5" name="Picture Placeholder 4"/>
          <p:cNvSpPr>
            <a:spLocks noGrp="1"/>
          </p:cNvSpPr>
          <p:nvPr>
            <p:ph type="pic" sz="quarter" idx="10"/>
          </p:nvPr>
        </p:nvSpPr>
        <p:spPr>
          <a:xfrm>
            <a:off x="3200400" y="0"/>
            <a:ext cx="5943600" cy="2057400"/>
          </a:xfrm>
        </p:spPr>
        <p:txBody>
          <a:bodyPr/>
          <a:lstStyle/>
          <a:p>
            <a:endParaRPr lang="en-US" dirty="0"/>
          </a:p>
        </p:txBody>
      </p:sp>
      <p:sp>
        <p:nvSpPr>
          <p:cNvPr id="12" name="Text Placeholder 11"/>
          <p:cNvSpPr>
            <a:spLocks noGrp="1"/>
          </p:cNvSpPr>
          <p:nvPr>
            <p:ph type="body" sz="quarter" idx="13" hasCustomPrompt="1"/>
          </p:nvPr>
        </p:nvSpPr>
        <p:spPr>
          <a:xfrm>
            <a:off x="228600" y="2590800"/>
            <a:ext cx="2667000" cy="457200"/>
          </a:xfrm>
        </p:spPr>
        <p:txBody>
          <a:bodyPr/>
          <a:lstStyle>
            <a:lvl1pPr marL="0" indent="0">
              <a:buNone/>
              <a:defRPr baseline="0">
                <a:solidFill>
                  <a:srgbClr val="005F7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HEADER 2</a:t>
            </a:r>
          </a:p>
        </p:txBody>
      </p:sp>
      <p:sp>
        <p:nvSpPr>
          <p:cNvPr id="15" name="Text Placeholder 14"/>
          <p:cNvSpPr>
            <a:spLocks noGrp="1"/>
          </p:cNvSpPr>
          <p:nvPr>
            <p:ph type="body" sz="quarter" idx="14" hasCustomPrompt="1"/>
          </p:nvPr>
        </p:nvSpPr>
        <p:spPr>
          <a:xfrm>
            <a:off x="228600" y="3124200"/>
            <a:ext cx="2667000" cy="990600"/>
          </a:xfrm>
        </p:spPr>
        <p:txBody>
          <a:bodyPr>
            <a:normAutofit/>
          </a:bodyPr>
          <a:lstStyle>
            <a:lvl1pPr marL="0" indent="0">
              <a:buNone/>
              <a:defRPr sz="2000"/>
            </a:lvl1pPr>
          </a:lstStyle>
          <a:p>
            <a:pPr lvl="0"/>
            <a:r>
              <a:rPr lang="en-US" sz="2000" dirty="0"/>
              <a:t>Placeholder text</a:t>
            </a:r>
            <a:br>
              <a:rPr lang="en-US" sz="2000" dirty="0"/>
            </a:br>
            <a:r>
              <a:rPr lang="en-US" sz="2000" dirty="0"/>
              <a:t>Placeholder text</a:t>
            </a:r>
            <a:br>
              <a:rPr lang="en-US" sz="2000" dirty="0"/>
            </a:br>
            <a:r>
              <a:rPr lang="en-US" sz="2000" dirty="0"/>
              <a:t>Placeholder text</a:t>
            </a:r>
            <a:endParaRPr lang="en-US" dirty="0"/>
          </a:p>
        </p:txBody>
      </p:sp>
      <p:sp>
        <p:nvSpPr>
          <p:cNvPr id="16" name="Text Placeholder 11"/>
          <p:cNvSpPr>
            <a:spLocks noGrp="1"/>
          </p:cNvSpPr>
          <p:nvPr>
            <p:ph type="body" sz="quarter" idx="15" hasCustomPrompt="1"/>
          </p:nvPr>
        </p:nvSpPr>
        <p:spPr>
          <a:xfrm>
            <a:off x="228600" y="381000"/>
            <a:ext cx="2667000" cy="457200"/>
          </a:xfrm>
        </p:spPr>
        <p:txBody>
          <a:bodyPr/>
          <a:lstStyle>
            <a:lvl1pPr marL="0" indent="0">
              <a:buNone/>
              <a:defRPr baseline="0">
                <a:solidFill>
                  <a:srgbClr val="005F7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HEADER 1</a:t>
            </a:r>
          </a:p>
        </p:txBody>
      </p:sp>
      <p:sp>
        <p:nvSpPr>
          <p:cNvPr id="17" name="Text Placeholder 14"/>
          <p:cNvSpPr>
            <a:spLocks noGrp="1"/>
          </p:cNvSpPr>
          <p:nvPr>
            <p:ph type="body" sz="quarter" idx="16" hasCustomPrompt="1"/>
          </p:nvPr>
        </p:nvSpPr>
        <p:spPr>
          <a:xfrm>
            <a:off x="228600" y="914400"/>
            <a:ext cx="2667000" cy="990600"/>
          </a:xfrm>
        </p:spPr>
        <p:txBody>
          <a:bodyPr>
            <a:normAutofit/>
          </a:bodyPr>
          <a:lstStyle>
            <a:lvl1pPr marL="0" indent="0">
              <a:buNone/>
              <a:defRPr sz="2000"/>
            </a:lvl1pPr>
          </a:lstStyle>
          <a:p>
            <a:pPr lvl="0"/>
            <a:r>
              <a:rPr lang="en-US" sz="2000" dirty="0"/>
              <a:t>Placeholder text</a:t>
            </a:r>
            <a:br>
              <a:rPr lang="en-US" sz="2000" dirty="0"/>
            </a:br>
            <a:r>
              <a:rPr lang="en-US" sz="2000" dirty="0"/>
              <a:t>Placeholder text</a:t>
            </a:r>
            <a:br>
              <a:rPr lang="en-US" sz="2000" dirty="0"/>
            </a:br>
            <a:r>
              <a:rPr lang="en-US" sz="2000" dirty="0"/>
              <a:t>Placeholder text</a:t>
            </a:r>
            <a:endParaRPr lang="en-US" dirty="0"/>
          </a:p>
        </p:txBody>
      </p:sp>
      <p:sp>
        <p:nvSpPr>
          <p:cNvPr id="18" name="Text Placeholder 11"/>
          <p:cNvSpPr>
            <a:spLocks noGrp="1"/>
          </p:cNvSpPr>
          <p:nvPr>
            <p:ph type="body" sz="quarter" idx="17" hasCustomPrompt="1"/>
          </p:nvPr>
        </p:nvSpPr>
        <p:spPr>
          <a:xfrm>
            <a:off x="228600" y="4800600"/>
            <a:ext cx="2667000" cy="457200"/>
          </a:xfrm>
        </p:spPr>
        <p:txBody>
          <a:bodyPr/>
          <a:lstStyle>
            <a:lvl1pPr marL="0" indent="0">
              <a:buNone/>
              <a:defRPr baseline="0">
                <a:solidFill>
                  <a:srgbClr val="005F7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HEADER 3</a:t>
            </a:r>
          </a:p>
        </p:txBody>
      </p:sp>
      <p:sp>
        <p:nvSpPr>
          <p:cNvPr id="19" name="Text Placeholder 14"/>
          <p:cNvSpPr>
            <a:spLocks noGrp="1"/>
          </p:cNvSpPr>
          <p:nvPr>
            <p:ph type="body" sz="quarter" idx="18" hasCustomPrompt="1"/>
          </p:nvPr>
        </p:nvSpPr>
        <p:spPr>
          <a:xfrm>
            <a:off x="228600" y="5334000"/>
            <a:ext cx="2667000" cy="990600"/>
          </a:xfrm>
        </p:spPr>
        <p:txBody>
          <a:bodyPr>
            <a:normAutofit/>
          </a:bodyPr>
          <a:lstStyle>
            <a:lvl1pPr marL="0" indent="0">
              <a:buNone/>
              <a:defRPr sz="2000"/>
            </a:lvl1pPr>
          </a:lstStyle>
          <a:p>
            <a:pPr lvl="0"/>
            <a:r>
              <a:rPr lang="en-US" sz="2000" dirty="0"/>
              <a:t>Placeholder text</a:t>
            </a:r>
            <a:br>
              <a:rPr lang="en-US" sz="2000" dirty="0"/>
            </a:br>
            <a:r>
              <a:rPr lang="en-US" sz="2000" dirty="0"/>
              <a:t>Placeholder text</a:t>
            </a:r>
            <a:br>
              <a:rPr lang="en-US" sz="2000" dirty="0"/>
            </a:br>
            <a:r>
              <a:rPr lang="en-US" sz="2000" dirty="0"/>
              <a:t>Placeholder text</a:t>
            </a:r>
            <a:endParaRPr lang="en-US" dirty="0"/>
          </a:p>
        </p:txBody>
      </p:sp>
      <p:sp>
        <p:nvSpPr>
          <p:cNvPr id="23" name="Rectangle 22"/>
          <p:cNvSpPr/>
          <p:nvPr userDrawn="1"/>
        </p:nvSpPr>
        <p:spPr>
          <a:xfrm>
            <a:off x="6099048" y="6553200"/>
            <a:ext cx="3044952" cy="347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6"/>
          <p:cNvSpPr>
            <a:spLocks noGrp="1"/>
          </p:cNvSpPr>
          <p:nvPr>
            <p:ph sz="quarter" idx="19"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11896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b="50000"/>
          <a:stretch/>
        </p:blipFill>
        <p:spPr>
          <a:xfrm>
            <a:off x="7593852" y="228600"/>
            <a:ext cx="1385322" cy="495299"/>
          </a:xfrm>
          <a:prstGeom prst="rect">
            <a:avLst/>
          </a:prstGeom>
        </p:spPr>
      </p:pic>
      <p:sp>
        <p:nvSpPr>
          <p:cNvPr id="5" name="Text Placeholder 4"/>
          <p:cNvSpPr>
            <a:spLocks noGrp="1"/>
          </p:cNvSpPr>
          <p:nvPr userDrawn="1">
            <p:ph type="body" sz="quarter" idx="10" hasCustomPrompt="1"/>
          </p:nvPr>
        </p:nvSpPr>
        <p:spPr>
          <a:xfrm>
            <a:off x="762000" y="2057400"/>
            <a:ext cx="7391400" cy="3048000"/>
          </a:xfrm>
        </p:spPr>
        <p:txBody>
          <a:bodyPr/>
          <a:lstStyle>
            <a:lvl1pPr marL="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dirty="0"/>
              <a:t>CLICK TO EDIT</a:t>
            </a:r>
          </a:p>
        </p:txBody>
      </p:sp>
      <p:sp>
        <p:nvSpPr>
          <p:cNvPr id="10" name="Rectangle 9"/>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5943600" y="6593692"/>
            <a:ext cx="2743200" cy="307777"/>
          </a:xfrm>
          <a:prstGeom prst="rect">
            <a:avLst/>
          </a:prstGeom>
          <a:noFill/>
        </p:spPr>
        <p:txBody>
          <a:bodyPr wrap="square" rtlCol="0" anchor="ctr">
            <a:spAutoFit/>
          </a:bodyPr>
          <a:lstStyle/>
          <a:p>
            <a:pPr marL="0" indent="0"/>
            <a:r>
              <a:rPr lang="en-US" sz="14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GLOBAL</a:t>
            </a:r>
            <a:r>
              <a:rPr lang="en-US" sz="1400" baseline="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MEMBERSHIP DRIVE</a:t>
            </a:r>
            <a:endParaRPr lang="en-US" sz="14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13"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22088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b="50000"/>
          <a:stretch/>
        </p:blipFill>
        <p:spPr>
          <a:xfrm>
            <a:off x="7593852" y="228600"/>
            <a:ext cx="1385322" cy="495299"/>
          </a:xfrm>
          <a:prstGeom prst="rect">
            <a:avLst/>
          </a:prstGeom>
        </p:spPr>
      </p:pic>
      <p:sp>
        <p:nvSpPr>
          <p:cNvPr id="5" name="Text Placeholder 4"/>
          <p:cNvSpPr>
            <a:spLocks noGrp="1"/>
          </p:cNvSpPr>
          <p:nvPr userDrawn="1">
            <p:ph type="body" sz="quarter" idx="10" hasCustomPrompt="1"/>
          </p:nvPr>
        </p:nvSpPr>
        <p:spPr>
          <a:xfrm>
            <a:off x="762000" y="2057400"/>
            <a:ext cx="7391400" cy="3048000"/>
          </a:xfrm>
        </p:spPr>
        <p:txBody>
          <a:bodyPr/>
          <a:lstStyle>
            <a:lvl1pPr marL="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vl2pPr marL="4572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2pPr>
            <a:lvl3pPr marL="9144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3pPr>
            <a:lvl4pPr marL="13716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4pPr>
            <a:lvl5pPr marL="1828800" indent="0">
              <a:buNone/>
              <a:defRPr>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5pPr>
          </a:lstStyle>
          <a:p>
            <a:pPr lvl="0"/>
            <a:r>
              <a:rPr lang="en-US" dirty="0"/>
              <a:t>CLICK TO EDIT</a:t>
            </a:r>
          </a:p>
        </p:txBody>
      </p:sp>
      <p:sp>
        <p:nvSpPr>
          <p:cNvPr id="7" name="Rectangle 6"/>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65000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200400"/>
          </a:xfrm>
        </p:spPr>
        <p:txBody>
          <a:bodyPr/>
          <a:lstStyle/>
          <a:p>
            <a:endParaRPr lang="en-US"/>
          </a:p>
        </p:txBody>
      </p:sp>
      <p:grpSp>
        <p:nvGrpSpPr>
          <p:cNvPr id="7" name="Group 6"/>
          <p:cNvGrpSpPr/>
          <p:nvPr userDrawn="1"/>
        </p:nvGrpSpPr>
        <p:grpSpPr>
          <a:xfrm>
            <a:off x="0" y="6553200"/>
            <a:ext cx="9144000" cy="347472"/>
            <a:chOff x="0" y="6553200"/>
            <a:chExt cx="9144000" cy="347472"/>
          </a:xfrm>
        </p:grpSpPr>
        <p:sp>
          <p:nvSpPr>
            <p:cNvPr id="8" name="Rectangle 7"/>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457200" y="6573047"/>
              <a:ext cx="2743200" cy="307777"/>
            </a:xfrm>
            <a:prstGeom prst="rect">
              <a:avLst/>
            </a:prstGeom>
            <a:noFill/>
          </p:spPr>
          <p:txBody>
            <a:bodyPr wrap="square" rtlCol="0" anchor="ctr">
              <a:spAutoFit/>
            </a:bodyPr>
            <a:lstStyle/>
            <a:p>
              <a:pPr marL="0" indent="0"/>
              <a:r>
                <a:rPr lang="en-US" sz="14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WW.ZONTA.ORG</a:t>
              </a:r>
            </a:p>
          </p:txBody>
        </p:sp>
      </p:grpSp>
      <p:sp>
        <p:nvSpPr>
          <p:cNvPr id="10" name="Title 4"/>
          <p:cNvSpPr>
            <a:spLocks noGrp="1"/>
          </p:cNvSpPr>
          <p:nvPr>
            <p:ph type="title" hasCustomPrompt="1"/>
          </p:nvPr>
        </p:nvSpPr>
        <p:spPr>
          <a:xfrm>
            <a:off x="228600" y="3352800"/>
            <a:ext cx="8686800" cy="533400"/>
          </a:xfrm>
        </p:spPr>
        <p:txBody>
          <a:bodyPr>
            <a:noAutofit/>
          </a:bodyPr>
          <a:lstStyle>
            <a:lvl1pPr algn="l">
              <a:defRPr sz="3200" i="0">
                <a:solidFill>
                  <a:srgbClr val="005F71"/>
                </a:solidFill>
              </a:defRPr>
            </a:lvl1pPr>
          </a:lstStyle>
          <a:p>
            <a:r>
              <a:rPr lang="en-US" dirty="0"/>
              <a:t>CLICK TO EDIT</a:t>
            </a:r>
          </a:p>
        </p:txBody>
      </p:sp>
      <p:sp>
        <p:nvSpPr>
          <p:cNvPr id="11" name="Text Placeholder 6"/>
          <p:cNvSpPr>
            <a:spLocks noGrp="1"/>
          </p:cNvSpPr>
          <p:nvPr>
            <p:ph type="body" sz="quarter" idx="11"/>
          </p:nvPr>
        </p:nvSpPr>
        <p:spPr>
          <a:xfrm>
            <a:off x="228600" y="4572000"/>
            <a:ext cx="8686800" cy="1905001"/>
          </a:xfrm>
        </p:spPr>
        <p:txBody>
          <a:bodyPr>
            <a:normAutofit/>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a:t>
            </a:r>
          </a:p>
        </p:txBody>
      </p:sp>
      <p:sp>
        <p:nvSpPr>
          <p:cNvPr id="13" name="Text Placeholder 12"/>
          <p:cNvSpPr>
            <a:spLocks noGrp="1"/>
          </p:cNvSpPr>
          <p:nvPr>
            <p:ph type="body" sz="quarter" idx="12" hasCustomPrompt="1"/>
          </p:nvPr>
        </p:nvSpPr>
        <p:spPr>
          <a:xfrm>
            <a:off x="228599" y="3886200"/>
            <a:ext cx="8696325" cy="457200"/>
          </a:xfrm>
        </p:spPr>
        <p:txBody>
          <a:bodyPr/>
          <a:lstStyle>
            <a:lvl1pPr marL="0" indent="0">
              <a:buNone/>
              <a:defRPr sz="2000">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CLICK TO EDIT</a:t>
            </a:r>
          </a:p>
        </p:txBody>
      </p:sp>
      <p:sp>
        <p:nvSpPr>
          <p:cNvPr id="12" name="Rectangle 11"/>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333838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3372647"/>
            <a:ext cx="9144000" cy="3180553"/>
          </a:xfrm>
        </p:spPr>
        <p:txBody>
          <a:bodyPr/>
          <a:lstStyle/>
          <a:p>
            <a:endParaRPr lang="en-US" dirty="0"/>
          </a:p>
        </p:txBody>
      </p:sp>
      <p:sp>
        <p:nvSpPr>
          <p:cNvPr id="10" name="Title 4"/>
          <p:cNvSpPr>
            <a:spLocks noGrp="1"/>
          </p:cNvSpPr>
          <p:nvPr>
            <p:ph type="title" hasCustomPrompt="1"/>
          </p:nvPr>
        </p:nvSpPr>
        <p:spPr>
          <a:xfrm>
            <a:off x="228600" y="381000"/>
            <a:ext cx="8686800" cy="533400"/>
          </a:xfrm>
        </p:spPr>
        <p:txBody>
          <a:bodyPr>
            <a:noAutofit/>
          </a:bodyPr>
          <a:lstStyle>
            <a:lvl1pPr algn="l">
              <a:defRPr sz="3200" i="0">
                <a:solidFill>
                  <a:srgbClr val="005F71"/>
                </a:solidFill>
              </a:defRPr>
            </a:lvl1pPr>
          </a:lstStyle>
          <a:p>
            <a:r>
              <a:rPr lang="en-US" dirty="0"/>
              <a:t>CLICK TO EDIT</a:t>
            </a:r>
          </a:p>
        </p:txBody>
      </p:sp>
      <p:sp>
        <p:nvSpPr>
          <p:cNvPr id="11" name="Text Placeholder 6"/>
          <p:cNvSpPr>
            <a:spLocks noGrp="1"/>
          </p:cNvSpPr>
          <p:nvPr>
            <p:ph type="body" sz="quarter" idx="11"/>
          </p:nvPr>
        </p:nvSpPr>
        <p:spPr>
          <a:xfrm>
            <a:off x="228600" y="1600200"/>
            <a:ext cx="8686800" cy="1676399"/>
          </a:xfrm>
        </p:spPr>
        <p:txBody>
          <a:bodyPr>
            <a:normAutofit/>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a:t>
            </a:r>
          </a:p>
        </p:txBody>
      </p:sp>
      <p:sp>
        <p:nvSpPr>
          <p:cNvPr id="13" name="Text Placeholder 12"/>
          <p:cNvSpPr>
            <a:spLocks noGrp="1"/>
          </p:cNvSpPr>
          <p:nvPr>
            <p:ph type="body" sz="quarter" idx="12" hasCustomPrompt="1"/>
          </p:nvPr>
        </p:nvSpPr>
        <p:spPr>
          <a:xfrm>
            <a:off x="223837" y="914400"/>
            <a:ext cx="8696325" cy="457200"/>
          </a:xfrm>
        </p:spPr>
        <p:txBody>
          <a:bodyPr/>
          <a:lstStyle>
            <a:lvl1pPr marL="0" indent="0">
              <a:buNone/>
              <a:defRPr sz="2000">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CLICK TO EDIT</a:t>
            </a:r>
          </a:p>
        </p:txBody>
      </p:sp>
      <p:sp>
        <p:nvSpPr>
          <p:cNvPr id="12" name="Rectangle 11"/>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61795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495800" cy="3200400"/>
          </a:xfrm>
        </p:spPr>
        <p:txBody>
          <a:bodyPr/>
          <a:lstStyle/>
          <a:p>
            <a:endParaRPr lang="en-US" dirty="0"/>
          </a:p>
        </p:txBody>
      </p:sp>
      <p:sp>
        <p:nvSpPr>
          <p:cNvPr id="15" name="Picture Placeholder 4"/>
          <p:cNvSpPr>
            <a:spLocks noGrp="1"/>
          </p:cNvSpPr>
          <p:nvPr>
            <p:ph type="pic" sz="quarter" idx="13"/>
          </p:nvPr>
        </p:nvSpPr>
        <p:spPr>
          <a:xfrm>
            <a:off x="4648200" y="1676400"/>
            <a:ext cx="4495800" cy="1524000"/>
          </a:xfrm>
        </p:spPr>
        <p:txBody>
          <a:bodyPr/>
          <a:lstStyle/>
          <a:p>
            <a:endParaRPr lang="en-US" dirty="0"/>
          </a:p>
        </p:txBody>
      </p:sp>
      <p:sp>
        <p:nvSpPr>
          <p:cNvPr id="14" name="Picture Placeholder 4"/>
          <p:cNvSpPr>
            <a:spLocks noGrp="1"/>
          </p:cNvSpPr>
          <p:nvPr>
            <p:ph type="pic" sz="quarter" idx="12"/>
          </p:nvPr>
        </p:nvSpPr>
        <p:spPr>
          <a:xfrm>
            <a:off x="4648200" y="0"/>
            <a:ext cx="4495800" cy="1524000"/>
          </a:xfrm>
        </p:spPr>
        <p:txBody>
          <a:bodyPr/>
          <a:lstStyle/>
          <a:p>
            <a:endParaRPr lang="en-US"/>
          </a:p>
        </p:txBody>
      </p:sp>
      <p:sp>
        <p:nvSpPr>
          <p:cNvPr id="10" name="Title 4"/>
          <p:cNvSpPr>
            <a:spLocks noGrp="1"/>
          </p:cNvSpPr>
          <p:nvPr>
            <p:ph type="title" hasCustomPrompt="1"/>
          </p:nvPr>
        </p:nvSpPr>
        <p:spPr>
          <a:xfrm>
            <a:off x="228600" y="3657600"/>
            <a:ext cx="4267200" cy="533400"/>
          </a:xfrm>
        </p:spPr>
        <p:txBody>
          <a:bodyPr>
            <a:noAutofit/>
          </a:bodyPr>
          <a:lstStyle>
            <a:lvl1pPr algn="l">
              <a:defRPr sz="3200" i="0">
                <a:solidFill>
                  <a:srgbClr val="005F71"/>
                </a:solidFill>
              </a:defRPr>
            </a:lvl1pPr>
          </a:lstStyle>
          <a:p>
            <a:r>
              <a:rPr lang="en-US" dirty="0"/>
              <a:t>CLICK TO EDIT</a:t>
            </a:r>
          </a:p>
        </p:txBody>
      </p:sp>
      <p:sp>
        <p:nvSpPr>
          <p:cNvPr id="11" name="Text Placeholder 6"/>
          <p:cNvSpPr>
            <a:spLocks noGrp="1"/>
          </p:cNvSpPr>
          <p:nvPr>
            <p:ph type="body" sz="quarter" idx="11"/>
          </p:nvPr>
        </p:nvSpPr>
        <p:spPr>
          <a:xfrm>
            <a:off x="228600" y="4343400"/>
            <a:ext cx="4267200" cy="2133601"/>
          </a:xfrm>
        </p:spPr>
        <p:txBody>
          <a:bodyPr>
            <a:normAutofit/>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a:t>
            </a:r>
          </a:p>
        </p:txBody>
      </p:sp>
      <p:sp>
        <p:nvSpPr>
          <p:cNvPr id="16" name="Text Placeholder 6"/>
          <p:cNvSpPr>
            <a:spLocks noGrp="1"/>
          </p:cNvSpPr>
          <p:nvPr>
            <p:ph type="body" sz="quarter" idx="14"/>
          </p:nvPr>
        </p:nvSpPr>
        <p:spPr>
          <a:xfrm>
            <a:off x="4648200" y="3657600"/>
            <a:ext cx="4267200" cy="2819400"/>
          </a:xfrm>
        </p:spPr>
        <p:txBody>
          <a:bodyPr>
            <a:normAutofit/>
          </a:bodyPr>
          <a:lstStyle>
            <a:lvl1pPr marL="342900" indent="-342900">
              <a:buFont typeface="Arial" panose="020B0604020202020204" pitchFamily="34" charset="0"/>
              <a:buChar char="•"/>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a:t>
            </a:r>
          </a:p>
        </p:txBody>
      </p:sp>
      <p:sp>
        <p:nvSpPr>
          <p:cNvPr id="12" name="Rectangle 11"/>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p:cNvSpPr>
            <a:spLocks noGrp="1"/>
          </p:cNvSpPr>
          <p:nvPr>
            <p:ph sz="quarter" idx="15"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235443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3"/>
          <p:cNvSpPr>
            <a:spLocks noGrp="1"/>
          </p:cNvSpPr>
          <p:nvPr>
            <p:ph type="pic" sz="quarter" idx="11"/>
          </p:nvPr>
        </p:nvSpPr>
        <p:spPr>
          <a:xfrm>
            <a:off x="0" y="-9525"/>
            <a:ext cx="2895600" cy="6562725"/>
          </a:xfrm>
        </p:spPr>
        <p:txBody>
          <a:bodyPr/>
          <a:lstStyle/>
          <a:p>
            <a:endParaRPr lang="en-US"/>
          </a:p>
        </p:txBody>
      </p:sp>
      <p:sp>
        <p:nvSpPr>
          <p:cNvPr id="9" name="Rectangle 8"/>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hasCustomPrompt="1"/>
          </p:nvPr>
        </p:nvSpPr>
        <p:spPr>
          <a:xfrm>
            <a:off x="3352800" y="1143000"/>
            <a:ext cx="5334000" cy="1143000"/>
          </a:xfrm>
        </p:spPr>
        <p:txBody>
          <a:bodyPr>
            <a:noAutofit/>
          </a:bodyPr>
          <a:lstStyle>
            <a:lvl1pPr algn="l">
              <a:defRPr sz="3200" i="0">
                <a:solidFill>
                  <a:srgbClr val="005F71"/>
                </a:solidFill>
              </a:defRPr>
            </a:lvl1pPr>
          </a:lstStyle>
          <a:p>
            <a:r>
              <a:rPr lang="en-US" dirty="0"/>
              <a:t>CLICK TO EDIT</a:t>
            </a:r>
          </a:p>
        </p:txBody>
      </p:sp>
      <p:sp>
        <p:nvSpPr>
          <p:cNvPr id="7" name="Text Placeholder 6"/>
          <p:cNvSpPr>
            <a:spLocks noGrp="1"/>
          </p:cNvSpPr>
          <p:nvPr>
            <p:ph type="body" sz="quarter" idx="10"/>
          </p:nvPr>
        </p:nvSpPr>
        <p:spPr>
          <a:xfrm>
            <a:off x="3352800" y="2438400"/>
            <a:ext cx="5334000" cy="3581401"/>
          </a:xfrm>
        </p:spPr>
        <p:txBody>
          <a:bodyPr>
            <a:normAutofit/>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a:t>
            </a:r>
          </a:p>
        </p:txBody>
      </p:sp>
      <p:sp>
        <p:nvSpPr>
          <p:cNvPr id="12" name="Rectangle 11"/>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424289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6248400" y="1"/>
            <a:ext cx="2895600" cy="6553200"/>
          </a:xfrm>
        </p:spPr>
        <p:txBody>
          <a:bodyPr/>
          <a:lstStyle/>
          <a:p>
            <a:endParaRPr lang="en-US"/>
          </a:p>
        </p:txBody>
      </p:sp>
      <p:sp>
        <p:nvSpPr>
          <p:cNvPr id="5" name="Title 4"/>
          <p:cNvSpPr>
            <a:spLocks noGrp="1"/>
          </p:cNvSpPr>
          <p:nvPr>
            <p:ph type="title" hasCustomPrompt="1"/>
          </p:nvPr>
        </p:nvSpPr>
        <p:spPr>
          <a:xfrm>
            <a:off x="457200" y="1143000"/>
            <a:ext cx="5334000" cy="1143000"/>
          </a:xfrm>
        </p:spPr>
        <p:txBody>
          <a:bodyPr>
            <a:noAutofit/>
          </a:bodyPr>
          <a:lstStyle>
            <a:lvl1pPr algn="l">
              <a:defRPr sz="3200" i="0">
                <a:solidFill>
                  <a:srgbClr val="005F71"/>
                </a:solidFill>
              </a:defRPr>
            </a:lvl1pPr>
          </a:lstStyle>
          <a:p>
            <a:r>
              <a:rPr lang="en-US" dirty="0"/>
              <a:t>CLICK TO EDIT</a:t>
            </a:r>
          </a:p>
        </p:txBody>
      </p:sp>
      <p:sp>
        <p:nvSpPr>
          <p:cNvPr id="7" name="Text Placeholder 6"/>
          <p:cNvSpPr>
            <a:spLocks noGrp="1"/>
          </p:cNvSpPr>
          <p:nvPr>
            <p:ph type="body" sz="quarter" idx="10"/>
          </p:nvPr>
        </p:nvSpPr>
        <p:spPr>
          <a:xfrm>
            <a:off x="457200" y="2438400"/>
            <a:ext cx="5334000" cy="3581401"/>
          </a:xfrm>
        </p:spPr>
        <p:txBody>
          <a:bodyPr>
            <a:normAutofit/>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a:t>
            </a:r>
          </a:p>
        </p:txBody>
      </p:sp>
      <p:sp>
        <p:nvSpPr>
          <p:cNvPr id="11" name="Rectangle 10"/>
          <p:cNvSpPr/>
          <p:nvPr userDrawn="1"/>
        </p:nvSpPr>
        <p:spPr>
          <a:xfrm>
            <a:off x="0" y="6553200"/>
            <a:ext cx="9144000" cy="347472"/>
          </a:xfrm>
          <a:prstGeom prst="rect">
            <a:avLst/>
          </a:prstGeom>
          <a:solidFill>
            <a:srgbClr val="8025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p:cNvSpPr>
            <a:spLocks noGrp="1"/>
          </p:cNvSpPr>
          <p:nvPr>
            <p:ph sz="quarter" idx="13" hasCustomPrompt="1"/>
          </p:nvPr>
        </p:nvSpPr>
        <p:spPr>
          <a:xfrm>
            <a:off x="457200" y="6553199"/>
            <a:ext cx="2590800" cy="348269"/>
          </a:xfrm>
        </p:spPr>
        <p:txBody>
          <a:bodyPr anchor="ctr">
            <a:noAutofit/>
          </a:bodyPr>
          <a:lstStyle>
            <a:lvl1pPr marL="0" indent="0">
              <a:buNone/>
              <a:defRPr sz="1400" cap="small" baseline="0">
                <a:solidFill>
                  <a:schemeClr val="bg1"/>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dirty="0"/>
              <a:t>INSERT WEBSITE</a:t>
            </a:r>
          </a:p>
        </p:txBody>
      </p:sp>
    </p:spTree>
    <p:extLst>
      <p:ext uri="{BB962C8B-B14F-4D97-AF65-F5344CB8AC3E}">
        <p14:creationId xmlns:p14="http://schemas.microsoft.com/office/powerpoint/2010/main" val="305647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3192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9" r:id="rId4"/>
    <p:sldLayoutId id="2147483651" r:id="rId5"/>
    <p:sldLayoutId id="2147483657" r:id="rId6"/>
    <p:sldLayoutId id="2147483658" r:id="rId7"/>
    <p:sldLayoutId id="2147483652" r:id="rId8"/>
    <p:sldLayoutId id="2147483656" r:id="rId9"/>
    <p:sldLayoutId id="2147483655" r:id="rId10"/>
  </p:sldLayoutIdLst>
  <p:txStyles>
    <p:titleStyle>
      <a:lvl1pPr algn="ctr" defTabSz="914400" rtl="0" eaLnBrk="1" latinLnBrk="0" hangingPunct="1">
        <a:spcBef>
          <a:spcPct val="0"/>
        </a:spcBef>
        <a:buNone/>
        <a:defRPr sz="440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8689" b="8689"/>
          <a:stretch>
            <a:fillRect/>
          </a:stretch>
        </p:blipFill>
        <p:spPr/>
      </p:pic>
      <p:sp>
        <p:nvSpPr>
          <p:cNvPr id="3" name="Title 2"/>
          <p:cNvSpPr>
            <a:spLocks noGrp="1"/>
          </p:cNvSpPr>
          <p:nvPr>
            <p:ph type="ctrTitle"/>
          </p:nvPr>
        </p:nvSpPr>
        <p:spPr/>
        <p:txBody>
          <a:bodyPr>
            <a:normAutofit fontScale="90000"/>
          </a:bodyPr>
          <a:lstStyle/>
          <a:p>
            <a:r>
              <a:rPr lang="en-US" dirty="0"/>
              <a:t>WHAT IS ZONTA</a:t>
            </a:r>
          </a:p>
        </p:txBody>
      </p:sp>
      <p:sp>
        <p:nvSpPr>
          <p:cNvPr id="4" name="Subtitle 3"/>
          <p:cNvSpPr>
            <a:spLocks noGrp="1"/>
          </p:cNvSpPr>
          <p:nvPr>
            <p:ph type="subTitle" idx="1"/>
          </p:nvPr>
        </p:nvSpPr>
        <p:spPr/>
        <p:txBody>
          <a:bodyPr>
            <a:normAutofit fontScale="85000" lnSpcReduction="10000"/>
          </a:bodyPr>
          <a:lstStyle/>
          <a:p>
            <a:r>
              <a:rPr lang="en-US" dirty="0"/>
              <a:t>ADD YOUR VOICE TO EMPOWER WOMEN!</a:t>
            </a:r>
          </a:p>
        </p:txBody>
      </p:sp>
      <p:sp>
        <p:nvSpPr>
          <p:cNvPr id="2" name="Content Placeholder 1"/>
          <p:cNvSpPr>
            <a:spLocks noGrp="1"/>
          </p:cNvSpPr>
          <p:nvPr>
            <p:ph sz="quarter" idx="13"/>
          </p:nvPr>
        </p:nvSpPr>
        <p:spPr/>
        <p:txBody>
          <a:bodyPr/>
          <a:lstStyle/>
          <a:p>
            <a:endParaRPr lang="en-US"/>
          </a:p>
        </p:txBody>
      </p:sp>
      <p:pic>
        <p:nvPicPr>
          <p:cNvPr id="6" name="Picture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18376"/>
            <a:ext cx="3714832" cy="1506374"/>
          </a:xfrm>
          <a:prstGeom prst="rect">
            <a:avLst/>
          </a:prstGeom>
        </p:spPr>
      </p:pic>
    </p:spTree>
    <p:extLst>
      <p:ext uri="{BB962C8B-B14F-4D97-AF65-F5344CB8AC3E}">
        <p14:creationId xmlns:p14="http://schemas.microsoft.com/office/powerpoint/2010/main" val="1667512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12" name="Title 2"/>
          <p:cNvSpPr>
            <a:spLocks noGrp="1"/>
          </p:cNvSpPr>
          <p:nvPr>
            <p:ph type="title"/>
          </p:nvPr>
        </p:nvSpPr>
        <p:spPr>
          <a:xfrm>
            <a:off x="4495800" y="2133600"/>
            <a:ext cx="4191000" cy="1143000"/>
          </a:xfrm>
        </p:spPr>
        <p:txBody>
          <a:bodyPr/>
          <a:lstStyle/>
          <a:p>
            <a:r>
              <a:rPr lang="en-US" dirty="0"/>
              <a:t>DECISION-MAKING IN ZONTA</a:t>
            </a:r>
          </a:p>
        </p:txBody>
      </p:sp>
      <p:sp>
        <p:nvSpPr>
          <p:cNvPr id="13" name="Text Placeholder 3"/>
          <p:cNvSpPr>
            <a:spLocks noGrp="1"/>
          </p:cNvSpPr>
          <p:nvPr>
            <p:ph type="body" sz="quarter" idx="10"/>
          </p:nvPr>
        </p:nvSpPr>
        <p:spPr>
          <a:xfrm>
            <a:off x="4495800" y="3429001"/>
            <a:ext cx="4495800" cy="1981200"/>
          </a:xfrm>
        </p:spPr>
        <p:txBody>
          <a:bodyPr/>
          <a:lstStyle/>
          <a:p>
            <a:r>
              <a:rPr lang="en-US" dirty="0"/>
              <a:t>Zonta International follows democratic procedures and values the participation of its members in the decision-making process at all levels.</a:t>
            </a:r>
          </a:p>
        </p:txBody>
      </p:sp>
      <p:pic>
        <p:nvPicPr>
          <p:cNvPr id="14"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053" t="-251" r="-5062" b="1487"/>
          <a:stretch/>
        </p:blipFill>
        <p:spPr>
          <a:xfrm>
            <a:off x="0" y="-9525"/>
            <a:ext cx="3942608" cy="6481577"/>
          </a:xfrm>
        </p:spPr>
      </p:pic>
    </p:spTree>
    <p:extLst>
      <p:ext uri="{BB962C8B-B14F-4D97-AF65-F5344CB8AC3E}">
        <p14:creationId xmlns:p14="http://schemas.microsoft.com/office/powerpoint/2010/main" val="329200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quarter" idx="13"/>
          </p:nvPr>
        </p:nvSpPr>
        <p:spPr/>
        <p:txBody>
          <a:bodyPr>
            <a:normAutofit/>
          </a:bodyPr>
          <a:lstStyle/>
          <a:p>
            <a:pPr marL="0" indent="0">
              <a:buNone/>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Title 2"/>
          <p:cNvSpPr>
            <a:spLocks noGrp="1"/>
          </p:cNvSpPr>
          <p:nvPr>
            <p:ph type="title"/>
          </p:nvPr>
        </p:nvSpPr>
        <p:spPr>
          <a:xfrm>
            <a:off x="3352800" y="609600"/>
            <a:ext cx="5334000" cy="1143000"/>
          </a:xfrm>
        </p:spPr>
        <p:txBody>
          <a:bodyPr/>
          <a:lstStyle/>
          <a:p>
            <a:r>
              <a:rPr lang="en-US" sz="2700" dirty="0"/>
              <a:t>ZONTA EMPOWERS WOMEN</a:t>
            </a:r>
          </a:p>
        </p:txBody>
      </p:sp>
      <p:sp>
        <p:nvSpPr>
          <p:cNvPr id="12" name="Text Placeholder 3"/>
          <p:cNvSpPr>
            <a:spLocks noGrp="1"/>
          </p:cNvSpPr>
          <p:nvPr>
            <p:ph type="body" sz="quarter" idx="10"/>
          </p:nvPr>
        </p:nvSpPr>
        <p:spPr>
          <a:xfrm>
            <a:off x="3352800" y="2438400"/>
            <a:ext cx="5334000" cy="3581401"/>
          </a:xfrm>
        </p:spPr>
        <p:txBody>
          <a:bodyPr>
            <a:normAutofit fontScale="92500" lnSpcReduction="20000"/>
          </a:bodyPr>
          <a:lstStyle/>
          <a:p>
            <a:pPr marL="342900" indent="-342900">
              <a:lnSpc>
                <a:spcPct val="120000"/>
              </a:lnSpc>
              <a:buFont typeface="Arial" panose="020B0604020202020204" pitchFamily="34" charset="0"/>
              <a:buChar char="•"/>
            </a:pPr>
            <a:r>
              <a:rPr lang="en-US" dirty="0"/>
              <a:t>Participate in service projects that help women achieve their potential </a:t>
            </a:r>
          </a:p>
          <a:p>
            <a:pPr marL="342900" indent="-342900">
              <a:lnSpc>
                <a:spcPct val="120000"/>
              </a:lnSpc>
              <a:buFont typeface="Arial" panose="020B0604020202020204" pitchFamily="34" charset="0"/>
              <a:buChar char="•"/>
            </a:pPr>
            <a:r>
              <a:rPr lang="en-US" dirty="0"/>
              <a:t>Advocate Zonta’s position on women’s issues locally and internationally</a:t>
            </a:r>
          </a:p>
          <a:p>
            <a:pPr marL="342900" indent="-342900">
              <a:lnSpc>
                <a:spcPct val="120000"/>
              </a:lnSpc>
              <a:buFont typeface="Arial" panose="020B0604020202020204" pitchFamily="34" charset="0"/>
              <a:buChar char="•"/>
            </a:pPr>
            <a:r>
              <a:rPr lang="en-US" dirty="0"/>
              <a:t>Achieve greater impact internationally by combining our voices with like-minded organizations and the United Nations</a:t>
            </a:r>
          </a:p>
          <a:p>
            <a:pPr marL="342900" indent="-342900">
              <a:lnSpc>
                <a:spcPct val="120000"/>
              </a:lnSpc>
              <a:buFont typeface="Arial" panose="020B0604020202020204" pitchFamily="34" charset="0"/>
              <a:buChar char="•"/>
            </a:pPr>
            <a:r>
              <a:rPr lang="en-US" dirty="0"/>
              <a:t>Work with government and community leaders who share common goals</a:t>
            </a:r>
          </a:p>
        </p:txBody>
      </p:sp>
      <p:pic>
        <p:nvPicPr>
          <p:cNvPr id="13" name="Picture Placeholder 11"/>
          <p:cNvPicPr>
            <a:picLocks noChangeAspect="1"/>
          </p:cNvPicPr>
          <p:nvPr/>
        </p:nvPicPr>
        <p:blipFill rotWithShape="1">
          <a:blip r:embed="rId3">
            <a:extLst>
              <a:ext uri="{28A0092B-C50C-407E-A947-70E740481C1C}">
                <a14:useLocalDpi xmlns:a14="http://schemas.microsoft.com/office/drawing/2010/main" val="0"/>
              </a:ext>
            </a:extLst>
          </a:blip>
          <a:srcRect l="5997" t="458" r="30414" b="27374"/>
          <a:stretch/>
        </p:blipFill>
        <p:spPr>
          <a:xfrm>
            <a:off x="1" y="2161309"/>
            <a:ext cx="2895600" cy="2185416"/>
          </a:xfrm>
          <a:prstGeom prst="rect">
            <a:avLst/>
          </a:prstGeom>
        </p:spPr>
      </p:pic>
      <p:pic>
        <p:nvPicPr>
          <p:cNvPr id="15" name="Picture Placeholder 11"/>
          <p:cNvPicPr>
            <a:picLocks noChangeAspect="1"/>
          </p:cNvPicPr>
          <p:nvPr/>
        </p:nvPicPr>
        <p:blipFill rotWithShape="1">
          <a:blip r:embed="rId4">
            <a:extLst>
              <a:ext uri="{28A0092B-C50C-407E-A947-70E740481C1C}">
                <a14:useLocalDpi xmlns:a14="http://schemas.microsoft.com/office/drawing/2010/main" val="0"/>
              </a:ext>
            </a:extLst>
          </a:blip>
          <a:srcRect l="32671" t="16247" r="8322" b="16247"/>
          <a:stretch/>
        </p:blipFill>
        <p:spPr>
          <a:xfrm>
            <a:off x="0" y="4346725"/>
            <a:ext cx="2895600" cy="2208454"/>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2369" r="24014" b="15585"/>
          <a:stretch/>
        </p:blipFill>
        <p:spPr>
          <a:xfrm>
            <a:off x="0" y="-1"/>
            <a:ext cx="2895601" cy="2161309"/>
          </a:xfrm>
          <a:prstGeom prst="rect">
            <a:avLst/>
          </a:prstGeom>
        </p:spPr>
      </p:pic>
    </p:spTree>
    <p:extLst>
      <p:ext uri="{BB962C8B-B14F-4D97-AF65-F5344CB8AC3E}">
        <p14:creationId xmlns:p14="http://schemas.microsoft.com/office/powerpoint/2010/main" val="365137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12" name="Text Placeholder 3"/>
          <p:cNvSpPr>
            <a:spLocks noGrp="1"/>
          </p:cNvSpPr>
          <p:nvPr>
            <p:ph type="body" sz="quarter" idx="10"/>
          </p:nvPr>
        </p:nvSpPr>
        <p:spPr>
          <a:xfrm>
            <a:off x="457200" y="2362200"/>
            <a:ext cx="5788152" cy="4038601"/>
          </a:xfrm>
        </p:spPr>
        <p:txBody>
          <a:bodyPr>
            <a:noAutofit/>
          </a:bodyPr>
          <a:lstStyle/>
          <a:p>
            <a:pPr marL="342900" indent="-342900">
              <a:lnSpc>
                <a:spcPct val="120000"/>
              </a:lnSpc>
              <a:buFont typeface="Arial" panose="020B0604020202020204" pitchFamily="34" charset="0"/>
              <a:buChar char="•"/>
            </a:pPr>
            <a:r>
              <a:rPr lang="en-US" sz="2000" dirty="0"/>
              <a:t>Unite with other members in world fellowship</a:t>
            </a:r>
          </a:p>
          <a:p>
            <a:pPr marL="342900" indent="-342900">
              <a:lnSpc>
                <a:spcPct val="120000"/>
              </a:lnSpc>
              <a:buFont typeface="Arial" panose="020B0604020202020204" pitchFamily="34" charset="0"/>
              <a:buChar char="•"/>
            </a:pPr>
            <a:r>
              <a:rPr lang="en-US" sz="2000" dirty="0"/>
              <a:t>Connect with professionals globally who share the same passion to empower women</a:t>
            </a:r>
          </a:p>
          <a:p>
            <a:pPr marL="342900" indent="-342900">
              <a:lnSpc>
                <a:spcPct val="120000"/>
              </a:lnSpc>
              <a:buFont typeface="Arial" panose="020B0604020202020204" pitchFamily="34" charset="0"/>
              <a:buChar char="•"/>
            </a:pPr>
            <a:r>
              <a:rPr lang="en-US" sz="2000" dirty="0"/>
              <a:t>Receive mentoring and leadership development organized at the local and international levels</a:t>
            </a:r>
          </a:p>
          <a:p>
            <a:pPr marL="342900" indent="-342900">
              <a:lnSpc>
                <a:spcPct val="120000"/>
              </a:lnSpc>
              <a:buFont typeface="Arial" panose="020B0604020202020204" pitchFamily="34" charset="0"/>
              <a:buChar char="•"/>
            </a:pPr>
            <a:r>
              <a:rPr lang="en-US" sz="2000" dirty="0"/>
              <a:t>Discuss viewpoints and exchange ideas</a:t>
            </a:r>
          </a:p>
          <a:p>
            <a:pPr marL="342900" indent="-342900">
              <a:lnSpc>
                <a:spcPct val="120000"/>
              </a:lnSpc>
              <a:buFont typeface="Arial" panose="020B0604020202020204" pitchFamily="34" charset="0"/>
              <a:buChar char="•"/>
            </a:pPr>
            <a:r>
              <a:rPr lang="en-US" sz="2000" dirty="0"/>
              <a:t>Grow as a dynamic leader in organizing projects and activities</a:t>
            </a:r>
          </a:p>
        </p:txBody>
      </p:sp>
      <p:sp>
        <p:nvSpPr>
          <p:cNvPr id="13" name="Title 2"/>
          <p:cNvSpPr txBox="1">
            <a:spLocks/>
          </p:cNvSpPr>
          <p:nvPr/>
        </p:nvSpPr>
        <p:spPr>
          <a:xfrm>
            <a:off x="457200" y="609600"/>
            <a:ext cx="5334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i="0" kern="1200">
                <a:solidFill>
                  <a:srgbClr val="005F71"/>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sz="2700" dirty="0"/>
              <a:t>ZONTA EMPOWERS YOU</a:t>
            </a:r>
          </a:p>
        </p:txBody>
      </p:sp>
      <p:sp>
        <p:nvSpPr>
          <p:cNvPr id="14" name="Text Placeholder 4"/>
          <p:cNvSpPr txBox="1">
            <a:spLocks/>
          </p:cNvSpPr>
          <p:nvPr/>
        </p:nvSpPr>
        <p:spPr>
          <a:xfrm>
            <a:off x="457200" y="1447800"/>
            <a:ext cx="8772525" cy="457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latin typeface="Lato Light" panose="020F0502020204030203" pitchFamily="34" charset="0"/>
                <a:ea typeface="Lato Light" panose="020F0502020204030203" pitchFamily="34" charset="0"/>
                <a:cs typeface="Lato Light" panose="020F0502020204030203" pitchFamily="34" charset="0"/>
              </a:rPr>
              <a:t>MEMBERS</a:t>
            </a:r>
          </a:p>
        </p:txBody>
      </p:sp>
      <p:pic>
        <p:nvPicPr>
          <p:cNvPr id="15" name="Picture Placeholder 11"/>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1719" t="16881" r="19718" b="27777"/>
          <a:stretch/>
        </p:blipFill>
        <p:spPr>
          <a:xfrm>
            <a:off x="6248399" y="-1"/>
            <a:ext cx="2895600" cy="2161309"/>
          </a:xfrm>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7" b="9068"/>
          <a:stretch/>
        </p:blipFill>
        <p:spPr bwMode="auto">
          <a:xfrm>
            <a:off x="6248399" y="2133600"/>
            <a:ext cx="2905124" cy="222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2540" b="20813"/>
          <a:stretch/>
        </p:blipFill>
        <p:spPr bwMode="auto">
          <a:xfrm>
            <a:off x="6245352" y="4356621"/>
            <a:ext cx="2898648" cy="219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235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endParaRPr lang="en-US"/>
          </a:p>
        </p:txBody>
      </p:sp>
      <p:pic>
        <p:nvPicPr>
          <p:cNvPr id="10"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759" b="23759"/>
          <a:stretch>
            <a:fillRect/>
          </a:stretch>
        </p:blipFill>
        <p:spPr>
          <a:xfrm>
            <a:off x="0" y="0"/>
            <a:ext cx="9144000" cy="3200400"/>
          </a:xfrm>
        </p:spPr>
      </p:pic>
      <p:sp>
        <p:nvSpPr>
          <p:cNvPr id="11" name="Title 2"/>
          <p:cNvSpPr>
            <a:spLocks noGrp="1"/>
          </p:cNvSpPr>
          <p:nvPr>
            <p:ph type="title"/>
          </p:nvPr>
        </p:nvSpPr>
        <p:spPr>
          <a:xfrm>
            <a:off x="228600" y="3352800"/>
            <a:ext cx="8686800" cy="533400"/>
          </a:xfrm>
        </p:spPr>
        <p:txBody>
          <a:bodyPr/>
          <a:lstStyle/>
          <a:p>
            <a:r>
              <a:rPr lang="en-US" dirty="0"/>
              <a:t>WE FOCUS ON PROJECTS THAT MATTER</a:t>
            </a:r>
          </a:p>
        </p:txBody>
      </p:sp>
      <p:sp>
        <p:nvSpPr>
          <p:cNvPr id="12" name="Text Placeholder 3"/>
          <p:cNvSpPr>
            <a:spLocks noGrp="1"/>
          </p:cNvSpPr>
          <p:nvPr>
            <p:ph type="body" sz="quarter" idx="11"/>
          </p:nvPr>
        </p:nvSpPr>
        <p:spPr>
          <a:xfrm>
            <a:off x="228600" y="3886200"/>
            <a:ext cx="8686800" cy="2590801"/>
          </a:xfrm>
        </p:spPr>
        <p:txBody>
          <a:bodyPr>
            <a:normAutofit/>
          </a:bodyPr>
          <a:lstStyle/>
          <a:p>
            <a:pPr marL="342900" indent="-342900">
              <a:buFont typeface="Arial" panose="020B0604020202020204" pitchFamily="34" charset="0"/>
              <a:buChar char="•"/>
            </a:pPr>
            <a:r>
              <a:rPr lang="en-US" sz="2800" dirty="0"/>
              <a:t>Advocacy</a:t>
            </a:r>
          </a:p>
          <a:p>
            <a:pPr marL="342900" indent="-342900">
              <a:buFont typeface="Arial" panose="020B0604020202020204" pitchFamily="34" charset="0"/>
              <a:buChar char="•"/>
            </a:pPr>
            <a:r>
              <a:rPr lang="en-US" sz="2800" dirty="0"/>
              <a:t>International Service Program</a:t>
            </a:r>
          </a:p>
          <a:p>
            <a:pPr marL="342900" indent="-342900">
              <a:buFont typeface="Arial" panose="020B0604020202020204" pitchFamily="34" charset="0"/>
              <a:buChar char="•"/>
            </a:pPr>
            <a:r>
              <a:rPr lang="en-US" sz="2800" dirty="0"/>
              <a:t>Zonta International Strategies to End Violence Against Women (</a:t>
            </a:r>
            <a:r>
              <a:rPr lang="en-US" sz="2800" dirty="0" err="1"/>
              <a:t>ZISVAW</a:t>
            </a:r>
            <a:r>
              <a:rPr lang="en-US" sz="2800" dirty="0"/>
              <a:t>)</a:t>
            </a:r>
          </a:p>
          <a:p>
            <a:pPr marL="342900" indent="-342900">
              <a:buFont typeface="Arial" panose="020B0604020202020204" pitchFamily="34" charset="0"/>
              <a:buChar char="•"/>
            </a:pPr>
            <a:r>
              <a:rPr lang="en-US" sz="2800" dirty="0"/>
              <a:t>Educational Programs and Awards</a:t>
            </a:r>
          </a:p>
        </p:txBody>
      </p:sp>
    </p:spTree>
    <p:extLst>
      <p:ext uri="{BB962C8B-B14F-4D97-AF65-F5344CB8AC3E}">
        <p14:creationId xmlns:p14="http://schemas.microsoft.com/office/powerpoint/2010/main" val="2238567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9"/>
          </p:nvPr>
        </p:nvSpPr>
        <p:spPr/>
        <p:txBody>
          <a:bodyPr/>
          <a:lstStyle/>
          <a:p>
            <a:endParaRPr lang="en-US"/>
          </a:p>
        </p:txBody>
      </p:sp>
      <p:sp>
        <p:nvSpPr>
          <p:cNvPr id="20" name="Text Placeholder 4"/>
          <p:cNvSpPr>
            <a:spLocks noGrp="1"/>
          </p:cNvSpPr>
          <p:nvPr>
            <p:ph type="body" sz="quarter" idx="13"/>
          </p:nvPr>
        </p:nvSpPr>
        <p:spPr>
          <a:xfrm>
            <a:off x="228600" y="4572000"/>
            <a:ext cx="4038600" cy="457200"/>
          </a:xfrm>
        </p:spPr>
        <p:txBody>
          <a:bodyPr>
            <a:noAutofit/>
          </a:bodyPr>
          <a:lstStyle/>
          <a:p>
            <a:r>
              <a:rPr lang="en-US" sz="2400" dirty="0"/>
              <a:t>PARTICIPATORY STATUS</a:t>
            </a:r>
          </a:p>
        </p:txBody>
      </p:sp>
      <p:sp>
        <p:nvSpPr>
          <p:cNvPr id="21" name="Text Placeholder 5"/>
          <p:cNvSpPr>
            <a:spLocks noGrp="1"/>
          </p:cNvSpPr>
          <p:nvPr>
            <p:ph type="body" sz="quarter" idx="14"/>
          </p:nvPr>
        </p:nvSpPr>
        <p:spPr>
          <a:xfrm>
            <a:off x="228600" y="5029200"/>
            <a:ext cx="3429000" cy="990600"/>
          </a:xfrm>
        </p:spPr>
        <p:txBody>
          <a:bodyPr/>
          <a:lstStyle/>
          <a:p>
            <a:r>
              <a:rPr lang="en-US" dirty="0"/>
              <a:t>COUNCIL OF EUROPE</a:t>
            </a:r>
          </a:p>
        </p:txBody>
      </p:sp>
      <p:sp>
        <p:nvSpPr>
          <p:cNvPr id="22" name="Text Placeholder 6"/>
          <p:cNvSpPr>
            <a:spLocks noGrp="1"/>
          </p:cNvSpPr>
          <p:nvPr>
            <p:ph type="body" sz="quarter" idx="15"/>
          </p:nvPr>
        </p:nvSpPr>
        <p:spPr>
          <a:xfrm>
            <a:off x="228600" y="1524000"/>
            <a:ext cx="5562600" cy="457200"/>
          </a:xfrm>
        </p:spPr>
        <p:txBody>
          <a:bodyPr>
            <a:noAutofit/>
          </a:bodyPr>
          <a:lstStyle/>
          <a:p>
            <a:r>
              <a:rPr lang="en-US" sz="2400" dirty="0"/>
              <a:t>GENERAL CONSULTATIVE STATUS</a:t>
            </a:r>
          </a:p>
        </p:txBody>
      </p:sp>
      <p:sp>
        <p:nvSpPr>
          <p:cNvPr id="23" name="Text Placeholder 7"/>
          <p:cNvSpPr>
            <a:spLocks noGrp="1"/>
          </p:cNvSpPr>
          <p:nvPr>
            <p:ph type="body" sz="quarter" idx="16"/>
          </p:nvPr>
        </p:nvSpPr>
        <p:spPr>
          <a:xfrm>
            <a:off x="228600" y="2057400"/>
            <a:ext cx="5029200" cy="1600200"/>
          </a:xfrm>
        </p:spPr>
        <p:txBody>
          <a:bodyPr>
            <a:noAutofit/>
          </a:bodyPr>
          <a:lstStyle/>
          <a:p>
            <a:r>
              <a:rPr lang="en-US" sz="1800" dirty="0"/>
              <a:t>UNITED NATIONS ECONOMIC AND SOCIAL COUNCIL (ECOSOC)</a:t>
            </a:r>
          </a:p>
          <a:p>
            <a:endParaRPr lang="en-US" sz="1800" dirty="0"/>
          </a:p>
          <a:p>
            <a:r>
              <a:rPr lang="en-US" sz="1800" dirty="0"/>
              <a:t>INTERNATIONAL </a:t>
            </a:r>
            <a:r>
              <a:rPr lang="en-US" sz="1800" dirty="0" err="1"/>
              <a:t>LABOUR</a:t>
            </a:r>
            <a:r>
              <a:rPr lang="en-US" sz="1800" dirty="0"/>
              <a:t> ORGANIZATION</a:t>
            </a:r>
          </a:p>
        </p:txBody>
      </p:sp>
      <p:pic>
        <p:nvPicPr>
          <p:cNvPr id="24" name="Picture 2"/>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2589" t="-559" r="-66960" b="1766"/>
          <a:stretch/>
        </p:blipFill>
        <p:spPr bwMode="auto">
          <a:xfrm>
            <a:off x="5972503" y="4495800"/>
            <a:ext cx="4009698" cy="189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Grp="1" noChangeAspect="1" noChangeArrowheads="1"/>
          </p:cNvPicPr>
          <p:nvPr>
            <p:ph type="pic" sz="quarter" idx="11"/>
          </p:nvPr>
        </p:nvPicPr>
        <p:blipFill rotWithShape="1">
          <a:blip r:embed="rId4">
            <a:extLst>
              <a:ext uri="{28A0092B-C50C-407E-A947-70E740481C1C}">
                <a14:useLocalDpi xmlns:a14="http://schemas.microsoft.com/office/drawing/2010/main" val="0"/>
              </a:ext>
            </a:extLst>
          </a:blip>
          <a:srcRect l="-582" t="-512" r="-61629" b="-335"/>
          <a:stretch/>
        </p:blipFill>
        <p:spPr bwMode="auto">
          <a:xfrm>
            <a:off x="5925207" y="2362200"/>
            <a:ext cx="4154214"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l="-8950" r="-99045" b="571"/>
          <a:stretch/>
        </p:blipFill>
        <p:spPr bwMode="auto">
          <a:xfrm>
            <a:off x="6019800" y="163286"/>
            <a:ext cx="3962400" cy="189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2"/>
          <p:cNvSpPr txBox="1">
            <a:spLocks/>
          </p:cNvSpPr>
          <p:nvPr/>
        </p:nvSpPr>
        <p:spPr>
          <a:xfrm>
            <a:off x="228600" y="228600"/>
            <a:ext cx="8686800" cy="533400"/>
          </a:xfrm>
          <a:prstGeom prst="rect">
            <a:avLst/>
          </a:prstGeom>
        </p:spPr>
        <p:txBody>
          <a:bodyPr/>
          <a:lstStyle>
            <a:lvl1pPr algn="ctr" defTabSz="914400" rtl="0" eaLnBrk="1" latinLnBrk="0" hangingPunct="1">
              <a:spcBef>
                <a:spcPct val="0"/>
              </a:spcBef>
              <a:buNone/>
              <a:defRPr sz="440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a:lstStyle>
          <a:p>
            <a:pPr algn="l"/>
            <a:r>
              <a:rPr lang="en-US" dirty="0">
                <a:solidFill>
                  <a:srgbClr val="005F71"/>
                </a:solidFill>
              </a:rPr>
              <a:t>ZONTA HAS:</a:t>
            </a:r>
          </a:p>
        </p:txBody>
      </p:sp>
    </p:spTree>
    <p:extLst>
      <p:ext uri="{BB962C8B-B14F-4D97-AF65-F5344CB8AC3E}">
        <p14:creationId xmlns:p14="http://schemas.microsoft.com/office/powerpoint/2010/main" val="1484329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endParaRPr lang="en-US"/>
          </a:p>
        </p:txBody>
      </p:sp>
      <p:sp>
        <p:nvSpPr>
          <p:cNvPr id="12" name="Title 2"/>
          <p:cNvSpPr>
            <a:spLocks noGrp="1"/>
          </p:cNvSpPr>
          <p:nvPr>
            <p:ph type="title"/>
          </p:nvPr>
        </p:nvSpPr>
        <p:spPr>
          <a:xfrm>
            <a:off x="3276600" y="533400"/>
            <a:ext cx="5334000" cy="1143000"/>
          </a:xfrm>
        </p:spPr>
        <p:txBody>
          <a:bodyPr/>
          <a:lstStyle/>
          <a:p>
            <a:r>
              <a:rPr lang="en-US" dirty="0"/>
              <a:t>Z AND GOLDEN Z CLUBS</a:t>
            </a:r>
          </a:p>
        </p:txBody>
      </p:sp>
      <p:sp>
        <p:nvSpPr>
          <p:cNvPr id="14" name="Text Placeholder 3"/>
          <p:cNvSpPr>
            <a:spLocks noGrp="1"/>
          </p:cNvSpPr>
          <p:nvPr>
            <p:ph type="body" sz="quarter" idx="10"/>
          </p:nvPr>
        </p:nvSpPr>
        <p:spPr>
          <a:xfrm>
            <a:off x="3276600" y="1619550"/>
            <a:ext cx="5638800" cy="3581401"/>
          </a:xfrm>
        </p:spPr>
        <p:txBody>
          <a:bodyPr>
            <a:normAutofit/>
          </a:bodyPr>
          <a:lstStyle/>
          <a:p>
            <a:r>
              <a:rPr lang="en-US" sz="2200" dirty="0"/>
              <a:t>Help high school, college and university students develop leadership skills, promote career exploration and encourage members to participate in community, school and international service</a:t>
            </a:r>
          </a:p>
        </p:txBody>
      </p:sp>
      <p:pic>
        <p:nvPicPr>
          <p:cNvPr id="15" name="Picture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496" t="2322" r="4109"/>
          <a:stretch/>
        </p:blipFill>
        <p:spPr>
          <a:xfrm>
            <a:off x="6172200" y="5029200"/>
            <a:ext cx="2315873" cy="1405438"/>
          </a:xfrm>
          <a:prstGeom prst="rect">
            <a:avLst/>
          </a:prstGeom>
        </p:spPr>
      </p:pic>
      <p:pic>
        <p:nvPicPr>
          <p:cNvPr id="16" name="Picture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4917279"/>
            <a:ext cx="2477384" cy="1483521"/>
          </a:xfrm>
          <a:prstGeom prst="rect">
            <a:avLst/>
          </a:prstGeom>
        </p:spPr>
      </p:pic>
      <p:pic>
        <p:nvPicPr>
          <p:cNvPr id="17" name="Picture Placeholder 12"/>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41765" t="19619" r="39067" b="22456"/>
          <a:stretch/>
        </p:blipFill>
        <p:spPr>
          <a:xfrm>
            <a:off x="0" y="-9525"/>
            <a:ext cx="2895600" cy="6562725"/>
          </a:xfrm>
        </p:spPr>
      </p:pic>
    </p:spTree>
    <p:extLst>
      <p:ext uri="{BB962C8B-B14F-4D97-AF65-F5344CB8AC3E}">
        <p14:creationId xmlns:p14="http://schemas.microsoft.com/office/powerpoint/2010/main" val="322251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9" name="Picture Placeholder 7"/>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8217" t="19252" r="26212" b="3589"/>
          <a:stretch/>
        </p:blipFill>
        <p:spPr>
          <a:xfrm>
            <a:off x="6248400" y="1"/>
            <a:ext cx="2895600" cy="6553200"/>
          </a:xfrm>
        </p:spPr>
      </p:pic>
      <p:sp>
        <p:nvSpPr>
          <p:cNvPr id="10" name="Title 4"/>
          <p:cNvSpPr>
            <a:spLocks noGrp="1"/>
          </p:cNvSpPr>
          <p:nvPr>
            <p:ph type="title"/>
          </p:nvPr>
        </p:nvSpPr>
        <p:spPr>
          <a:xfrm>
            <a:off x="457200" y="1143000"/>
            <a:ext cx="5334000" cy="1143000"/>
          </a:xfrm>
        </p:spPr>
        <p:txBody>
          <a:bodyPr/>
          <a:lstStyle/>
          <a:p>
            <a:r>
              <a:rPr lang="en-US" dirty="0"/>
              <a:t>ADVOCACY</a:t>
            </a:r>
          </a:p>
        </p:txBody>
      </p:sp>
      <p:sp>
        <p:nvSpPr>
          <p:cNvPr id="11" name="Text Placeholder 5"/>
          <p:cNvSpPr>
            <a:spLocks noGrp="1"/>
          </p:cNvSpPr>
          <p:nvPr>
            <p:ph type="body" sz="quarter" idx="10"/>
          </p:nvPr>
        </p:nvSpPr>
        <p:spPr>
          <a:xfrm>
            <a:off x="457200" y="2438400"/>
            <a:ext cx="5334000" cy="3581401"/>
          </a:xfrm>
        </p:spPr>
        <p:txBody>
          <a:bodyPr/>
          <a:lstStyle/>
          <a:p>
            <a:r>
              <a:rPr lang="en-US" dirty="0"/>
              <a:t>Members also take local advocacy action in their communities</a:t>
            </a:r>
          </a:p>
        </p:txBody>
      </p:sp>
    </p:spTree>
    <p:extLst>
      <p:ext uri="{BB962C8B-B14F-4D97-AF65-F5344CB8AC3E}">
        <p14:creationId xmlns:p14="http://schemas.microsoft.com/office/powerpoint/2010/main" val="840300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p:txBody>
          <a:bodyPr/>
          <a:lstStyle/>
          <a:p>
            <a:endParaRPr lang="en-US"/>
          </a:p>
        </p:txBody>
      </p:sp>
      <p:pic>
        <p:nvPicPr>
          <p:cNvPr id="1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01" b="1901"/>
          <a:stretch>
            <a:fillRect/>
          </a:stretch>
        </p:blipFill>
        <p:spPr>
          <a:xfrm>
            <a:off x="0" y="0"/>
            <a:ext cx="9144000" cy="3200400"/>
          </a:xfrm>
        </p:spPr>
      </p:pic>
      <p:sp>
        <p:nvSpPr>
          <p:cNvPr id="17" name="Title 2"/>
          <p:cNvSpPr>
            <a:spLocks noGrp="1"/>
          </p:cNvSpPr>
          <p:nvPr>
            <p:ph type="title"/>
          </p:nvPr>
        </p:nvSpPr>
        <p:spPr>
          <a:xfrm>
            <a:off x="228600" y="3352800"/>
            <a:ext cx="8686800" cy="533400"/>
          </a:xfrm>
        </p:spPr>
        <p:txBody>
          <a:bodyPr/>
          <a:lstStyle/>
          <a:p>
            <a:r>
              <a:rPr lang="en-US" dirty="0"/>
              <a:t>ZONTA INTERNATIONAL FOUNDATION</a:t>
            </a:r>
          </a:p>
        </p:txBody>
      </p:sp>
      <p:sp>
        <p:nvSpPr>
          <p:cNvPr id="18" name="Text Placeholder 3"/>
          <p:cNvSpPr>
            <a:spLocks noGrp="1"/>
          </p:cNvSpPr>
          <p:nvPr>
            <p:ph type="body" sz="quarter" idx="11"/>
          </p:nvPr>
        </p:nvSpPr>
        <p:spPr>
          <a:xfrm>
            <a:off x="228600" y="3962400"/>
            <a:ext cx="8686800" cy="1905001"/>
          </a:xfrm>
        </p:spPr>
        <p:txBody>
          <a:bodyPr/>
          <a:lstStyle/>
          <a:p>
            <a:r>
              <a:rPr lang="en-US" dirty="0"/>
              <a:t>Through donations to the Zonta International Foundation, Zonta improves women's lives, their children's lives and the communities in which they live and work. </a:t>
            </a:r>
          </a:p>
        </p:txBody>
      </p:sp>
    </p:spTree>
    <p:extLst>
      <p:ext uri="{BB962C8B-B14F-4D97-AF65-F5344CB8AC3E}">
        <p14:creationId xmlns:p14="http://schemas.microsoft.com/office/powerpoint/2010/main" val="331571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ZONTA INTERNATIONAL FOUNDATION FUNDING</a:t>
            </a:r>
          </a:p>
        </p:txBody>
      </p:sp>
      <p:sp>
        <p:nvSpPr>
          <p:cNvPr id="4" name="Text Placeholder 3"/>
          <p:cNvSpPr>
            <a:spLocks noGrp="1"/>
          </p:cNvSpPr>
          <p:nvPr>
            <p:ph type="body" sz="quarter" idx="11"/>
          </p:nvPr>
        </p:nvSpPr>
        <p:spPr/>
        <p:txBody>
          <a:bodyPr>
            <a:normAutofit fontScale="85000" lnSpcReduction="20000"/>
          </a:bodyPr>
          <a:lstStyle/>
          <a:p>
            <a:pPr marL="342900" indent="-342900">
              <a:spcBef>
                <a:spcPts val="0"/>
              </a:spcBef>
              <a:buFont typeface="Arial" panose="020B0604020202020204" pitchFamily="34" charset="0"/>
              <a:buChar char="•"/>
              <a:defRPr/>
            </a:pPr>
            <a:r>
              <a:rPr lang="en-US" sz="2000" dirty="0"/>
              <a:t>Funds the charitable and education programs of Zonta International.</a:t>
            </a:r>
          </a:p>
          <a:p>
            <a:pPr marL="342900" indent="-342900">
              <a:spcBef>
                <a:spcPts val="0"/>
              </a:spcBef>
              <a:buFont typeface="Arial" panose="020B0604020202020204" pitchFamily="34" charset="0"/>
              <a:buChar char="•"/>
              <a:defRPr/>
            </a:pPr>
            <a:endParaRPr lang="en-US" sz="2000" dirty="0"/>
          </a:p>
          <a:p>
            <a:pPr marL="342900" indent="-342900">
              <a:spcBef>
                <a:spcPts val="0"/>
              </a:spcBef>
              <a:buFont typeface="Arial" panose="020B0604020202020204" pitchFamily="34" charset="0"/>
              <a:buChar char="•"/>
              <a:defRPr/>
            </a:pPr>
            <a:r>
              <a:rPr lang="en-US" sz="2000" dirty="0"/>
              <a:t>Contributions go entirely to program support and development.</a:t>
            </a:r>
          </a:p>
          <a:p>
            <a:pPr marL="457200" indent="-342900">
              <a:spcBef>
                <a:spcPts val="0"/>
              </a:spcBef>
              <a:buFont typeface="Arial" panose="020B0604020202020204" pitchFamily="34" charset="0"/>
              <a:buChar char="•"/>
              <a:defRPr/>
            </a:pPr>
            <a:endParaRPr lang="en-US" sz="2000" dirty="0"/>
          </a:p>
          <a:p>
            <a:pPr marL="342900" indent="-342900">
              <a:spcBef>
                <a:spcPts val="0"/>
              </a:spcBef>
              <a:buFont typeface="Arial" panose="020B0604020202020204" pitchFamily="34" charset="0"/>
              <a:buChar char="•"/>
              <a:defRPr/>
            </a:pPr>
            <a:r>
              <a:rPr lang="en-US" sz="2000" dirty="0"/>
              <a:t>Zonta International membership dues support operating expenses. </a:t>
            </a:r>
          </a:p>
          <a:p>
            <a:pPr marL="342900" indent="-342900">
              <a:spcBef>
                <a:spcPts val="0"/>
              </a:spcBef>
              <a:buFont typeface="Arial" panose="020B0604020202020204" pitchFamily="34" charset="0"/>
              <a:buChar char="•"/>
              <a:defRPr/>
            </a:pPr>
            <a:endParaRPr lang="en-US" sz="2000" dirty="0"/>
          </a:p>
          <a:p>
            <a:pPr marL="342900" indent="-342900">
              <a:spcBef>
                <a:spcPts val="0"/>
              </a:spcBef>
              <a:buFont typeface="Arial" panose="020B0604020202020204" pitchFamily="34" charset="0"/>
              <a:buChar char="•"/>
              <a:defRPr/>
            </a:pPr>
            <a:r>
              <a:rPr lang="en-US" sz="2000" dirty="0"/>
              <a:t>Clubs are requested to give 1/3 of funds raised to the Zonta International Foundation</a:t>
            </a:r>
          </a:p>
          <a:p>
            <a:endParaRPr lang="en-US" b="1" dirty="0"/>
          </a:p>
        </p:txBody>
      </p:sp>
      <p:sp>
        <p:nvSpPr>
          <p:cNvPr id="13" name="Text Placeholder 12"/>
          <p:cNvSpPr>
            <a:spLocks noGrp="1"/>
          </p:cNvSpPr>
          <p:nvPr>
            <p:ph type="body" sz="quarter" idx="12"/>
          </p:nvPr>
        </p:nvSpPr>
        <p:spPr/>
        <p:txBody>
          <a:bodyPr/>
          <a:lstStyle/>
          <a:p>
            <a:r>
              <a:rPr lang="en-US" dirty="0"/>
              <a:t>ZONTA MEMBERS — ZONTA CLUBS — FRIENDS OF ZONTA</a:t>
            </a:r>
          </a:p>
        </p:txBody>
      </p:sp>
      <p:sp>
        <p:nvSpPr>
          <p:cNvPr id="7" name="Content Placeholder 6"/>
          <p:cNvSpPr>
            <a:spLocks noGrp="1"/>
          </p:cNvSpPr>
          <p:nvPr>
            <p:ph sz="quarter" idx="13"/>
          </p:nvPr>
        </p:nvSpPr>
        <p:spPr/>
        <p:txBody>
          <a:bodyPr/>
          <a:lstStyle/>
          <a:p>
            <a:endParaRPr lang="en-US"/>
          </a:p>
        </p:txBody>
      </p:sp>
      <p:sp>
        <p:nvSpPr>
          <p:cNvPr id="2" name="Picture Placeholder 1"/>
          <p:cNvSpPr>
            <a:spLocks noGrp="1"/>
          </p:cNvSpPr>
          <p:nvPr>
            <p:ph type="pic" sz="quarter" idx="10"/>
          </p:nvPr>
        </p:nvSpPr>
        <p:spPr/>
      </p:sp>
      <p:pic>
        <p:nvPicPr>
          <p:cNvPr id="8" name="Picture Placeholder 13"/>
          <p:cNvPicPr>
            <a:picLocks noChangeAspect="1"/>
          </p:cNvPicPr>
          <p:nvPr/>
        </p:nvPicPr>
        <p:blipFill rotWithShape="1">
          <a:blip r:embed="rId3">
            <a:extLst>
              <a:ext uri="{28A0092B-C50C-407E-A947-70E740481C1C}">
                <a14:useLocalDpi xmlns:a14="http://schemas.microsoft.com/office/drawing/2010/main" val="0"/>
              </a:ext>
            </a:extLst>
          </a:blip>
          <a:srcRect t="15937" b="30156"/>
          <a:stretch/>
        </p:blipFill>
        <p:spPr>
          <a:xfrm>
            <a:off x="0" y="3343275"/>
            <a:ext cx="9144000" cy="3286125"/>
          </a:xfrm>
          <a:prstGeom prst="rect">
            <a:avLst/>
          </a:prstGeom>
        </p:spPr>
      </p:pic>
    </p:spTree>
    <p:extLst>
      <p:ext uri="{BB962C8B-B14F-4D97-AF65-F5344CB8AC3E}">
        <p14:creationId xmlns:p14="http://schemas.microsoft.com/office/powerpoint/2010/main" val="278346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endParaRPr lang="en-US"/>
          </a:p>
        </p:txBody>
      </p:sp>
      <p:pic>
        <p:nvPicPr>
          <p:cNvPr id="7" name="table"/>
          <p:cNvPicPr>
            <a:picLocks noChangeAspect="1"/>
          </p:cNvPicPr>
          <p:nvPr/>
        </p:nvPicPr>
        <p:blipFill>
          <a:blip r:embed="rId3"/>
          <a:stretch>
            <a:fillRect/>
          </a:stretch>
        </p:blipFill>
        <p:spPr>
          <a:xfrm>
            <a:off x="168844" y="1600200"/>
            <a:ext cx="8806312"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1236" y="1938055"/>
            <a:ext cx="1044684" cy="47428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6297" t="12743" r="15846" b="13437"/>
          <a:stretch/>
        </p:blipFill>
        <p:spPr>
          <a:xfrm>
            <a:off x="2830984" y="3048000"/>
            <a:ext cx="371976" cy="46362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4472" t="13238" r="3625" b="15158"/>
          <a:stretch/>
        </p:blipFill>
        <p:spPr>
          <a:xfrm>
            <a:off x="2438780" y="2464950"/>
            <a:ext cx="1156384" cy="50685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6297" t="12743" r="15846" b="13437"/>
          <a:stretch/>
        </p:blipFill>
        <p:spPr>
          <a:xfrm>
            <a:off x="2252792" y="1905000"/>
            <a:ext cx="371976" cy="463628"/>
          </a:xfrm>
          <a:prstGeom prst="rect">
            <a:avLst/>
          </a:prstGeom>
        </p:spPr>
      </p:pic>
      <p:sp>
        <p:nvSpPr>
          <p:cNvPr id="14" name="TextBox 6"/>
          <p:cNvSpPr txBox="1"/>
          <p:nvPr/>
        </p:nvSpPr>
        <p:spPr>
          <a:xfrm>
            <a:off x="1992191" y="1009650"/>
            <a:ext cx="4851008"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Fundraising Goal = US$5,000,000</a:t>
            </a:r>
          </a:p>
        </p:txBody>
      </p:sp>
      <p:sp>
        <p:nvSpPr>
          <p:cNvPr id="15" name="Title 2"/>
          <p:cNvSpPr>
            <a:spLocks noGrp="1"/>
          </p:cNvSpPr>
          <p:nvPr/>
        </p:nvSpPr>
        <p:spPr>
          <a:xfrm>
            <a:off x="0" y="304800"/>
            <a:ext cx="877824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005F71"/>
                </a:solidFill>
                <a:latin typeface="+mj-lt"/>
                <a:ea typeface="+mj-ea"/>
                <a:cs typeface="+mj-cs"/>
              </a:defRPr>
            </a:lvl1pPr>
          </a:lstStyle>
          <a:p>
            <a:pPr algn="ctr"/>
            <a:r>
              <a:rPr lang="en-US" dirty="0"/>
              <a:t>2018-2020 Fundraising Goal</a:t>
            </a:r>
          </a:p>
        </p:txBody>
      </p:sp>
    </p:spTree>
    <p:extLst>
      <p:ext uri="{BB962C8B-B14F-4D97-AF65-F5344CB8AC3E}">
        <p14:creationId xmlns:p14="http://schemas.microsoft.com/office/powerpoint/2010/main" val="1211110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5008" r="25008"/>
          <a:stretch>
            <a:fillRect/>
          </a:stretch>
        </p:blipFill>
        <p:spPr/>
      </p:pic>
      <p:sp>
        <p:nvSpPr>
          <p:cNvPr id="3" name="Title 2"/>
          <p:cNvSpPr>
            <a:spLocks noGrp="1"/>
          </p:cNvSpPr>
          <p:nvPr>
            <p:ph type="title"/>
          </p:nvPr>
        </p:nvSpPr>
        <p:spPr/>
        <p:txBody>
          <a:bodyPr/>
          <a:lstStyle/>
          <a:p>
            <a:r>
              <a:rPr lang="en-US" sz="3000" b="1" dirty="0"/>
              <a:t>IN THE BEGINNING</a:t>
            </a:r>
          </a:p>
        </p:txBody>
      </p:sp>
      <p:sp>
        <p:nvSpPr>
          <p:cNvPr id="7" name="Text Placeholder 4"/>
          <p:cNvSpPr>
            <a:spLocks noGrp="1"/>
          </p:cNvSpPr>
          <p:nvPr>
            <p:ph type="body" sz="quarter" idx="10"/>
          </p:nvPr>
        </p:nvSpPr>
        <p:spPr>
          <a:xfrm>
            <a:off x="3352800" y="1905000"/>
            <a:ext cx="5334000" cy="3581401"/>
          </a:xfrm>
          <a:prstGeom prst="rect">
            <a:avLst/>
          </a:prstGeom>
        </p:spPr>
        <p:txBody>
          <a:bodyPr>
            <a:normAutofit/>
          </a:bodyPr>
          <a:lstStyle/>
          <a:p>
            <a:pPr marL="0" indent="0">
              <a:buNone/>
            </a:pPr>
            <a:r>
              <a:rPr lang="en-US" sz="2000" dirty="0">
                <a:latin typeface="Lato Light" panose="020F0502020204030203" pitchFamily="34" charset="0"/>
                <a:ea typeface="Lato Light" panose="020F0502020204030203" pitchFamily="34" charset="0"/>
                <a:cs typeface="Lato Light" panose="020F0502020204030203" pitchFamily="34" charset="0"/>
              </a:rPr>
              <a:t>MARIAN de FOREST – ZONTA FOUNDER</a:t>
            </a:r>
          </a:p>
        </p:txBody>
      </p:sp>
      <p:sp>
        <p:nvSpPr>
          <p:cNvPr id="2" name="Content Placeholder 1"/>
          <p:cNvSpPr>
            <a:spLocks noGrp="1"/>
          </p:cNvSpPr>
          <p:nvPr>
            <p:ph sz="quarter" idx="13"/>
          </p:nvPr>
        </p:nvSpPr>
        <p:spPr/>
        <p:txBody>
          <a:bodyPr/>
          <a:lstStyle/>
          <a:p>
            <a:endParaRPr lang="en-US"/>
          </a:p>
        </p:txBody>
      </p:sp>
      <p:sp>
        <p:nvSpPr>
          <p:cNvPr id="5" name="TextBox 4"/>
          <p:cNvSpPr txBox="1"/>
          <p:nvPr/>
        </p:nvSpPr>
        <p:spPr>
          <a:xfrm>
            <a:off x="3352800" y="2590800"/>
            <a:ext cx="4953000" cy="1938992"/>
          </a:xfrm>
          <a:prstGeom prst="rect">
            <a:avLst/>
          </a:prstGeom>
          <a:noFill/>
        </p:spPr>
        <p:txBody>
          <a:bodyPr wrap="square" rtlCol="0">
            <a:spAutoFit/>
          </a:bodyPr>
          <a:lstStyle/>
          <a:p>
            <a:r>
              <a:rPr lang="fr-BE" sz="2000" dirty="0" err="1">
                <a:latin typeface="Lato" panose="020F0502020204030203" pitchFamily="34" charset="0"/>
                <a:ea typeface="Lato" panose="020F0502020204030203" pitchFamily="34" charset="0"/>
                <a:cs typeface="Lato" panose="020F0502020204030203" pitchFamily="34" charset="0"/>
              </a:rPr>
              <a:t>Founded</a:t>
            </a:r>
            <a:r>
              <a:rPr lang="fr-BE" sz="2000" dirty="0">
                <a:latin typeface="Lato" panose="020F0502020204030203" pitchFamily="34" charset="0"/>
                <a:ea typeface="Lato" panose="020F0502020204030203" pitchFamily="34" charset="0"/>
                <a:cs typeface="Lato" panose="020F0502020204030203" pitchFamily="34" charset="0"/>
              </a:rPr>
              <a:t> 8 </a:t>
            </a:r>
            <a:r>
              <a:rPr lang="fr-BE" sz="2000" dirty="0" err="1">
                <a:latin typeface="Lato" panose="020F0502020204030203" pitchFamily="34" charset="0"/>
                <a:ea typeface="Lato" panose="020F0502020204030203" pitchFamily="34" charset="0"/>
                <a:cs typeface="Lato" panose="020F0502020204030203" pitchFamily="34" charset="0"/>
              </a:rPr>
              <a:t>November</a:t>
            </a:r>
            <a:r>
              <a:rPr lang="fr-BE" sz="2000" dirty="0">
                <a:latin typeface="Lato" panose="020F0502020204030203" pitchFamily="34" charset="0"/>
                <a:ea typeface="Lato" panose="020F0502020204030203" pitchFamily="34" charset="0"/>
                <a:cs typeface="Lato" panose="020F0502020204030203" pitchFamily="34" charset="0"/>
              </a:rPr>
              <a:t> 1919, in Buffalo, New York, USA</a:t>
            </a:r>
          </a:p>
          <a:p>
            <a:endParaRPr lang="fr-BE" sz="2000" dirty="0">
              <a:latin typeface="Lato" panose="020F0502020204030203" pitchFamily="34" charset="0"/>
              <a:ea typeface="Lato" panose="020F0502020204030203" pitchFamily="34" charset="0"/>
              <a:cs typeface="Lato" panose="020F0502020204030203" pitchFamily="34" charset="0"/>
            </a:endParaRPr>
          </a:p>
          <a:p>
            <a:r>
              <a:rPr lang="fr-BE" sz="2000" dirty="0" err="1">
                <a:latin typeface="Lato" panose="020F0502020204030203" pitchFamily="34" charset="0"/>
                <a:ea typeface="Lato" panose="020F0502020204030203" pitchFamily="34" charset="0"/>
                <a:cs typeface="Lato" panose="020F0502020204030203" pitchFamily="34" charset="0"/>
              </a:rPr>
              <a:t>Members</a:t>
            </a:r>
            <a:r>
              <a:rPr lang="fr-BE" sz="2000" dirty="0">
                <a:latin typeface="Lato" panose="020F0502020204030203" pitchFamily="34" charset="0"/>
                <a:ea typeface="Lato" panose="020F0502020204030203" pitchFamily="34" charset="0"/>
                <a:cs typeface="Lato" panose="020F0502020204030203" pitchFamily="34" charset="0"/>
              </a:rPr>
              <a:t> </a:t>
            </a:r>
            <a:r>
              <a:rPr lang="fr-BE" sz="2000" dirty="0" err="1">
                <a:latin typeface="Lato" panose="020F0502020204030203" pitchFamily="34" charset="0"/>
                <a:ea typeface="Lato" panose="020F0502020204030203" pitchFamily="34" charset="0"/>
                <a:cs typeface="Lato" panose="020F0502020204030203" pitchFamily="34" charset="0"/>
              </a:rPr>
              <a:t>were</a:t>
            </a:r>
            <a:r>
              <a:rPr lang="fr-BE" sz="2000" dirty="0">
                <a:latin typeface="Lato" panose="020F0502020204030203" pitchFamily="34" charset="0"/>
                <a:ea typeface="Lato" panose="020F0502020204030203" pitchFamily="34" charset="0"/>
                <a:cs typeface="Lato" panose="020F0502020204030203" pitchFamily="34" charset="0"/>
              </a:rPr>
              <a:t> the FIRST </a:t>
            </a:r>
            <a:r>
              <a:rPr lang="fr-BE" sz="2000" dirty="0" err="1">
                <a:latin typeface="Lato" panose="020F0502020204030203" pitchFamily="34" charset="0"/>
                <a:ea typeface="Lato" panose="020F0502020204030203" pitchFamily="34" charset="0"/>
                <a:cs typeface="Lato" panose="020F0502020204030203" pitchFamily="34" charset="0"/>
              </a:rPr>
              <a:t>generation</a:t>
            </a:r>
            <a:r>
              <a:rPr lang="fr-BE" sz="2000" dirty="0">
                <a:latin typeface="Lato" panose="020F0502020204030203" pitchFamily="34" charset="0"/>
                <a:ea typeface="Lato" panose="020F0502020204030203" pitchFamily="34" charset="0"/>
                <a:cs typeface="Lato" panose="020F0502020204030203" pitchFamily="34" charset="0"/>
              </a:rPr>
              <a:t> of </a:t>
            </a:r>
            <a:r>
              <a:rPr lang="fr-BE" sz="2000" dirty="0" err="1">
                <a:latin typeface="Lato" panose="020F0502020204030203" pitchFamily="34" charset="0"/>
                <a:ea typeface="Lato" panose="020F0502020204030203" pitchFamily="34" charset="0"/>
                <a:cs typeface="Lato" panose="020F0502020204030203" pitchFamily="34" charset="0"/>
              </a:rPr>
              <a:t>women</a:t>
            </a:r>
            <a:r>
              <a:rPr lang="fr-BE" sz="2000" dirty="0">
                <a:latin typeface="Lato" panose="020F0502020204030203" pitchFamily="34" charset="0"/>
                <a:ea typeface="Lato" panose="020F0502020204030203" pitchFamily="34" charset="0"/>
                <a:cs typeface="Lato" panose="020F0502020204030203" pitchFamily="34" charset="0"/>
              </a:rPr>
              <a:t> to </a:t>
            </a:r>
            <a:r>
              <a:rPr lang="fr-BE" sz="2000" dirty="0" err="1">
                <a:latin typeface="Lato" panose="020F0502020204030203" pitchFamily="34" charset="0"/>
                <a:ea typeface="Lato" panose="020F0502020204030203" pitchFamily="34" charset="0"/>
                <a:cs typeface="Lato" panose="020F0502020204030203" pitchFamily="34" charset="0"/>
              </a:rPr>
              <a:t>be</a:t>
            </a:r>
            <a:r>
              <a:rPr lang="fr-BE" sz="2000" dirty="0">
                <a:latin typeface="Lato" panose="020F0502020204030203" pitchFamily="34" charset="0"/>
                <a:ea typeface="Lato" panose="020F0502020204030203" pitchFamily="34" charset="0"/>
                <a:cs typeface="Lato" panose="020F0502020204030203" pitchFamily="34" charset="0"/>
              </a:rPr>
              <a:t> </a:t>
            </a:r>
            <a:r>
              <a:rPr lang="fr-BE" sz="2000" dirty="0" err="1">
                <a:latin typeface="Lato" panose="020F0502020204030203" pitchFamily="34" charset="0"/>
                <a:ea typeface="Lato" panose="020F0502020204030203" pitchFamily="34" charset="0"/>
                <a:cs typeface="Lato" panose="020F0502020204030203" pitchFamily="34" charset="0"/>
              </a:rPr>
              <a:t>college</a:t>
            </a:r>
            <a:r>
              <a:rPr lang="fr-BE" sz="2000" dirty="0">
                <a:latin typeface="Lato" panose="020F0502020204030203" pitchFamily="34" charset="0"/>
                <a:ea typeface="Lato" panose="020F0502020204030203" pitchFamily="34" charset="0"/>
                <a:cs typeface="Lato" panose="020F0502020204030203" pitchFamily="34" charset="0"/>
              </a:rPr>
              <a:t> </a:t>
            </a:r>
            <a:r>
              <a:rPr lang="fr-BE" sz="2000" dirty="0" err="1">
                <a:latin typeface="Lato" panose="020F0502020204030203" pitchFamily="34" charset="0"/>
                <a:ea typeface="Lato" panose="020F0502020204030203" pitchFamily="34" charset="0"/>
                <a:cs typeface="Lato" panose="020F0502020204030203" pitchFamily="34" charset="0"/>
              </a:rPr>
              <a:t>educated</a:t>
            </a:r>
            <a:r>
              <a:rPr lang="fr-BE" sz="2000" dirty="0">
                <a:latin typeface="Lato" panose="020F0502020204030203" pitchFamily="34" charset="0"/>
                <a:ea typeface="Lato" panose="020F0502020204030203" pitchFamily="34" charset="0"/>
                <a:cs typeface="Lato" panose="020F0502020204030203" pitchFamily="34" charset="0"/>
              </a:rPr>
              <a:t> and have the right to vote in North </a:t>
            </a:r>
            <a:r>
              <a:rPr lang="fr-BE" sz="2000" dirty="0" err="1">
                <a:latin typeface="Lato" panose="020F0502020204030203" pitchFamily="34" charset="0"/>
                <a:ea typeface="Lato" panose="020F0502020204030203" pitchFamily="34" charset="0"/>
                <a:cs typeface="Lato" panose="020F0502020204030203" pitchFamily="34" charset="0"/>
              </a:rPr>
              <a:t>America</a:t>
            </a:r>
            <a:endParaRPr lang="fr-BE" sz="2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23206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9" name="Title 2"/>
          <p:cNvSpPr>
            <a:spLocks noGrp="1"/>
          </p:cNvSpPr>
          <p:nvPr>
            <p:ph type="title"/>
          </p:nvPr>
        </p:nvSpPr>
        <p:spPr>
          <a:xfrm>
            <a:off x="152400" y="1143000"/>
            <a:ext cx="5334000" cy="1143000"/>
          </a:xfrm>
        </p:spPr>
        <p:txBody>
          <a:bodyPr/>
          <a:lstStyle/>
          <a:p>
            <a:r>
              <a:rPr lang="en-US" dirty="0"/>
              <a:t>INTERNATIONAL SERVICE PROGRAM</a:t>
            </a:r>
          </a:p>
        </p:txBody>
      </p:sp>
      <p:sp>
        <p:nvSpPr>
          <p:cNvPr id="10" name="Text Placeholder 3"/>
          <p:cNvSpPr>
            <a:spLocks noGrp="1"/>
          </p:cNvSpPr>
          <p:nvPr>
            <p:ph type="body" sz="quarter" idx="10"/>
          </p:nvPr>
        </p:nvSpPr>
        <p:spPr>
          <a:xfrm>
            <a:off x="152400" y="2438400"/>
            <a:ext cx="5334000" cy="3581401"/>
          </a:xfrm>
        </p:spPr>
        <p:txBody>
          <a:bodyPr/>
          <a:lstStyle/>
          <a:p>
            <a:pPr marL="342900" indent="-342900" fontAlgn="base">
              <a:buFont typeface="Arial" panose="020B0604020202020204" pitchFamily="34" charset="0"/>
              <a:buChar char="•"/>
            </a:pPr>
            <a:r>
              <a:rPr lang="en-US" dirty="0"/>
              <a:t>Let Us Learn Madagascar: An Integrated Program for Adolescent Girls</a:t>
            </a:r>
          </a:p>
          <a:p>
            <a:pPr fontAlgn="base"/>
            <a:endParaRPr lang="en-US" dirty="0"/>
          </a:p>
          <a:p>
            <a:pPr marL="342900" indent="-342900" fontAlgn="base">
              <a:buFont typeface="Arial" panose="020B0604020202020204" pitchFamily="34" charset="0"/>
              <a:buChar char="•"/>
            </a:pPr>
            <a:r>
              <a:rPr lang="en-US" i="1" dirty="0" err="1"/>
              <a:t>Eid</a:t>
            </a:r>
            <a:r>
              <a:rPr lang="en-US" i="1" dirty="0"/>
              <a:t> bi </a:t>
            </a:r>
            <a:r>
              <a:rPr lang="en-US" i="1" dirty="0" err="1"/>
              <a:t>Eid</a:t>
            </a:r>
            <a:r>
              <a:rPr lang="en-US" dirty="0"/>
              <a:t> (Hand in Hand): Support for the resilience and empowerment of Syrian refugee and vulnerable Jordanian women</a:t>
            </a:r>
          </a:p>
        </p:txBody>
      </p:sp>
      <p:sp>
        <p:nvSpPr>
          <p:cNvPr id="3" name="Picture Placeholder 2"/>
          <p:cNvSpPr>
            <a:spLocks noGrp="1"/>
          </p:cNvSpPr>
          <p:nvPr>
            <p:ph type="pic" sz="quarter" idx="11"/>
          </p:nvPr>
        </p:nvSpPr>
        <p:spPr/>
      </p:sp>
      <p:pic>
        <p:nvPicPr>
          <p:cNvPr id="7" name="Picture Placeholder 6"/>
          <p:cNvPicPr>
            <a:picLocks noChangeAspect="1"/>
          </p:cNvPicPr>
          <p:nvPr/>
        </p:nvPicPr>
        <p:blipFill rotWithShape="1">
          <a:blip r:embed="rId3">
            <a:extLst>
              <a:ext uri="{28A0092B-C50C-407E-A947-70E740481C1C}">
                <a14:useLocalDpi xmlns:a14="http://schemas.microsoft.com/office/drawing/2010/main" val="0"/>
              </a:ext>
            </a:extLst>
          </a:blip>
          <a:srcRect l="46802" r="17636"/>
          <a:stretch/>
        </p:blipFill>
        <p:spPr>
          <a:xfrm>
            <a:off x="5648324" y="0"/>
            <a:ext cx="3495676" cy="6553200"/>
          </a:xfrm>
          <a:prstGeom prst="rect">
            <a:avLst/>
          </a:prstGeom>
        </p:spPr>
      </p:pic>
    </p:spTree>
    <p:extLst>
      <p:ext uri="{BB962C8B-B14F-4D97-AF65-F5344CB8AC3E}">
        <p14:creationId xmlns:p14="http://schemas.microsoft.com/office/powerpoint/2010/main" val="2400215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10" name="Title 2"/>
          <p:cNvSpPr>
            <a:spLocks noGrp="1"/>
          </p:cNvSpPr>
          <p:nvPr>
            <p:ph type="title"/>
          </p:nvPr>
        </p:nvSpPr>
        <p:spPr>
          <a:xfrm>
            <a:off x="3323897" y="1790700"/>
            <a:ext cx="5334000" cy="1143000"/>
          </a:xfrm>
        </p:spPr>
        <p:txBody>
          <a:bodyPr/>
          <a:lstStyle/>
          <a:p>
            <a:r>
              <a:rPr lang="en-US" dirty="0" err="1"/>
              <a:t>ZISVAW</a:t>
            </a:r>
            <a:endParaRPr lang="en-US" dirty="0"/>
          </a:p>
        </p:txBody>
      </p:sp>
      <p:sp>
        <p:nvSpPr>
          <p:cNvPr id="11" name="Text Placeholder 3"/>
          <p:cNvSpPr>
            <a:spLocks noGrp="1"/>
          </p:cNvSpPr>
          <p:nvPr>
            <p:ph type="body" sz="quarter" idx="10"/>
          </p:nvPr>
        </p:nvSpPr>
        <p:spPr>
          <a:xfrm>
            <a:off x="3323897" y="3543300"/>
            <a:ext cx="5334000" cy="1600199"/>
          </a:xfrm>
        </p:spPr>
        <p:txBody>
          <a:bodyPr>
            <a:normAutofit/>
          </a:bodyPr>
          <a:lstStyle/>
          <a:p>
            <a:pPr marL="342900" indent="-342900" fontAlgn="base">
              <a:buFont typeface="Arial" panose="020B0604020202020204" pitchFamily="34" charset="0"/>
              <a:buChar char="•"/>
            </a:pPr>
            <a:r>
              <a:rPr lang="en-US" dirty="0"/>
              <a:t>Ending Child Marriage: A </a:t>
            </a:r>
            <a:r>
              <a:rPr lang="en-US" dirty="0" err="1"/>
              <a:t>Programme</a:t>
            </a:r>
            <a:r>
              <a:rPr lang="en-US" dirty="0"/>
              <a:t> to Accelerate Global Action</a:t>
            </a:r>
          </a:p>
        </p:txBody>
      </p:sp>
      <p:sp>
        <p:nvSpPr>
          <p:cNvPr id="12" name="Text Placeholder 12"/>
          <p:cNvSpPr txBox="1">
            <a:spLocks/>
          </p:cNvSpPr>
          <p:nvPr/>
        </p:nvSpPr>
        <p:spPr>
          <a:xfrm>
            <a:off x="3323897" y="2552700"/>
            <a:ext cx="5334001"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00" dirty="0">
                <a:latin typeface="Lato Light" panose="020F0502020204030203" pitchFamily="34" charset="0"/>
                <a:ea typeface="Lato Light" panose="020F0502020204030203" pitchFamily="34" charset="0"/>
                <a:cs typeface="Lato Light" panose="020F0502020204030203" pitchFamily="34" charset="0"/>
              </a:rPr>
              <a:t>ZONTA INTERNATIONAL STRATEGIES to end VIOLENCE AGAINST WOMEN</a:t>
            </a:r>
          </a:p>
        </p:txBody>
      </p:sp>
      <p:sp>
        <p:nvSpPr>
          <p:cNvPr id="3" name="Picture Placeholder 2"/>
          <p:cNvSpPr>
            <a:spLocks noGrp="1"/>
          </p:cNvSpPr>
          <p:nvPr>
            <p:ph type="pic" sz="quarter" idx="11"/>
          </p:nvPr>
        </p:nvSpPr>
        <p:spPr/>
      </p:sp>
      <p:pic>
        <p:nvPicPr>
          <p:cNvPr id="8" name="Picture Placeholder 7"/>
          <p:cNvPicPr>
            <a:picLocks noChangeAspect="1"/>
          </p:cNvPicPr>
          <p:nvPr/>
        </p:nvPicPr>
        <p:blipFill rotWithShape="1">
          <a:blip r:embed="rId3">
            <a:extLst>
              <a:ext uri="{28A0092B-C50C-407E-A947-70E740481C1C}">
                <a14:useLocalDpi xmlns:a14="http://schemas.microsoft.com/office/drawing/2010/main" val="0"/>
              </a:ext>
            </a:extLst>
          </a:blip>
          <a:srcRect l="27573" r="41309"/>
          <a:stretch/>
        </p:blipFill>
        <p:spPr>
          <a:xfrm>
            <a:off x="1" y="0"/>
            <a:ext cx="3009900" cy="6553200"/>
          </a:xfrm>
          <a:prstGeom prst="rect">
            <a:avLst/>
          </a:prstGeom>
        </p:spPr>
      </p:pic>
    </p:spTree>
    <p:extLst>
      <p:ext uri="{BB962C8B-B14F-4D97-AF65-F5344CB8AC3E}">
        <p14:creationId xmlns:p14="http://schemas.microsoft.com/office/powerpoint/2010/main" val="3275901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pic>
        <p:nvPicPr>
          <p:cNvPr id="10" name="Picture Placehold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4637" b="32773"/>
          <a:stretch/>
        </p:blipFill>
        <p:spPr>
          <a:xfrm>
            <a:off x="0" y="0"/>
            <a:ext cx="9144000" cy="3200400"/>
          </a:xfrm>
        </p:spPr>
      </p:pic>
      <p:sp>
        <p:nvSpPr>
          <p:cNvPr id="11" name="Title 4"/>
          <p:cNvSpPr>
            <a:spLocks noGrp="1"/>
          </p:cNvSpPr>
          <p:nvPr>
            <p:ph type="title"/>
          </p:nvPr>
        </p:nvSpPr>
        <p:spPr>
          <a:xfrm>
            <a:off x="228600" y="3352800"/>
            <a:ext cx="8686800" cy="533400"/>
          </a:xfrm>
        </p:spPr>
        <p:txBody>
          <a:bodyPr/>
          <a:lstStyle/>
          <a:p>
            <a:r>
              <a:rPr lang="en-US" dirty="0"/>
              <a:t>EDUCATIONAL PROGRAMS AND AWARDS</a:t>
            </a:r>
          </a:p>
        </p:txBody>
      </p:sp>
      <p:sp>
        <p:nvSpPr>
          <p:cNvPr id="12" name="Text Placeholder 6"/>
          <p:cNvSpPr>
            <a:spLocks noGrp="1"/>
          </p:cNvSpPr>
          <p:nvPr>
            <p:ph type="body" sz="quarter" idx="11"/>
          </p:nvPr>
        </p:nvSpPr>
        <p:spPr>
          <a:xfrm>
            <a:off x="228600" y="3962400"/>
            <a:ext cx="8686800" cy="2514601"/>
          </a:xfrm>
        </p:spPr>
        <p:txBody>
          <a:bodyPr>
            <a:normAutofit fontScale="92500" lnSpcReduction="20000"/>
          </a:bodyPr>
          <a:lstStyle/>
          <a:p>
            <a:r>
              <a:rPr lang="en-US" dirty="0"/>
              <a:t>Amelia Earhart Fellowship</a:t>
            </a:r>
          </a:p>
          <a:p>
            <a:endParaRPr lang="en-US" dirty="0"/>
          </a:p>
          <a:p>
            <a:r>
              <a:rPr lang="en-US" dirty="0"/>
              <a:t>Jane M. Klausman Women in Business Scholarship</a:t>
            </a:r>
          </a:p>
          <a:p>
            <a:endParaRPr lang="en-US"/>
          </a:p>
          <a:p>
            <a:r>
              <a:rPr lang="en-US"/>
              <a:t>Women in Technology Scholarship</a:t>
            </a:r>
          </a:p>
          <a:p>
            <a:endParaRPr lang="en-US" dirty="0"/>
          </a:p>
          <a:p>
            <a:r>
              <a:rPr lang="en-US" dirty="0"/>
              <a:t>Young Women in Public Affairs Award</a:t>
            </a:r>
          </a:p>
          <a:p>
            <a:endParaRPr lang="en-US" dirty="0"/>
          </a:p>
        </p:txBody>
      </p:sp>
    </p:spTree>
    <p:extLst>
      <p:ext uri="{BB962C8B-B14F-4D97-AF65-F5344CB8AC3E}">
        <p14:creationId xmlns:p14="http://schemas.microsoft.com/office/powerpoint/2010/main" val="4036356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ZONTA?</a:t>
            </a:r>
          </a:p>
        </p:txBody>
      </p:sp>
      <p:sp>
        <p:nvSpPr>
          <p:cNvPr id="4" name="Text Placeholder 3"/>
          <p:cNvSpPr>
            <a:spLocks noGrp="1"/>
          </p:cNvSpPr>
          <p:nvPr>
            <p:ph type="body" sz="quarter" idx="10"/>
          </p:nvPr>
        </p:nvSpPr>
        <p:spPr/>
        <p:txBody>
          <a:bodyPr/>
          <a:lstStyle/>
          <a:p>
            <a:pPr marL="342900" indent="-342900">
              <a:buFont typeface="Arial" panose="020B0604020202020204" pitchFamily="34" charset="0"/>
              <a:buChar char="•"/>
            </a:pPr>
            <a:r>
              <a:rPr lang="en-US" dirty="0"/>
              <a:t>Empower women around the globe</a:t>
            </a:r>
          </a:p>
          <a:p>
            <a:pPr marL="342900" indent="-342900">
              <a:buFont typeface="Arial" panose="020B0604020202020204" pitchFamily="34" charset="0"/>
              <a:buChar char="•"/>
            </a:pPr>
            <a:r>
              <a:rPr lang="en-US" dirty="0"/>
              <a:t>Envision a world in which women’s rights are recognized as human rights and every woman is able to achieve her full potential </a:t>
            </a:r>
          </a:p>
          <a:p>
            <a:pPr marL="342900" indent="-342900">
              <a:buFont typeface="Arial" panose="020B0604020202020204" pitchFamily="34" charset="0"/>
              <a:buChar char="•"/>
            </a:pPr>
            <a:r>
              <a:rPr lang="en-US" dirty="0"/>
              <a:t>Share your commitment to empower women to take ownership of their own lives </a:t>
            </a:r>
          </a:p>
          <a:p>
            <a:endParaRPr lang="en-US" dirty="0"/>
          </a:p>
        </p:txBody>
      </p:sp>
      <p:sp>
        <p:nvSpPr>
          <p:cNvPr id="2" name="Content Placeholder 1"/>
          <p:cNvSpPr>
            <a:spLocks noGrp="1"/>
          </p:cNvSpPr>
          <p:nvPr>
            <p:ph sz="quarter" idx="13"/>
          </p:nvPr>
        </p:nvSpPr>
        <p:spPr/>
        <p:txBody>
          <a:bodyPr/>
          <a:lstStyle/>
          <a:p>
            <a:endParaRPr lang="en-US"/>
          </a:p>
        </p:txBody>
      </p:sp>
      <p:sp>
        <p:nvSpPr>
          <p:cNvPr id="5" name="Picture Placeholder 4"/>
          <p:cNvSpPr>
            <a:spLocks noGrp="1"/>
          </p:cNvSpPr>
          <p:nvPr>
            <p:ph type="pic" sz="quarter" idx="11"/>
          </p:nvPr>
        </p:nvSpPr>
        <p:spPr/>
      </p:sp>
      <p:pic>
        <p:nvPicPr>
          <p:cNvPr id="7" name="Picture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24773" r="48002"/>
          <a:stretch/>
        </p:blipFill>
        <p:spPr>
          <a:xfrm>
            <a:off x="0" y="0"/>
            <a:ext cx="3171825" cy="6553200"/>
          </a:xfrm>
          <a:prstGeom prst="rect">
            <a:avLst/>
          </a:prstGeom>
        </p:spPr>
      </p:pic>
    </p:spTree>
    <p:extLst>
      <p:ext uri="{BB962C8B-B14F-4D97-AF65-F5344CB8AC3E}">
        <p14:creationId xmlns:p14="http://schemas.microsoft.com/office/powerpoint/2010/main" val="2148853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5302" r="35302"/>
          <a:stretch>
            <a:fillRect/>
          </a:stretch>
        </p:blipFill>
        <p:spPr/>
      </p:pic>
      <p:sp>
        <p:nvSpPr>
          <p:cNvPr id="5" name="Title 4"/>
          <p:cNvSpPr>
            <a:spLocks noGrp="1"/>
          </p:cNvSpPr>
          <p:nvPr>
            <p:ph type="title"/>
          </p:nvPr>
        </p:nvSpPr>
        <p:spPr/>
        <p:txBody>
          <a:bodyPr/>
          <a:lstStyle/>
          <a:p>
            <a:r>
              <a:rPr lang="en-US" dirty="0"/>
              <a:t>ZONTA MEMBERS</a:t>
            </a:r>
          </a:p>
        </p:txBody>
      </p:sp>
      <p:sp>
        <p:nvSpPr>
          <p:cNvPr id="6" name="Text Placeholder 5"/>
          <p:cNvSpPr>
            <a:spLocks noGrp="1"/>
          </p:cNvSpPr>
          <p:nvPr>
            <p:ph type="body" sz="quarter" idx="10"/>
          </p:nvPr>
        </p:nvSpPr>
        <p:spPr/>
        <p:txBody>
          <a:bodyPr/>
          <a:lstStyle/>
          <a:p>
            <a:pPr marL="342900" indent="-342900">
              <a:buFont typeface="Arial" panose="020B0604020202020204" pitchFamily="34" charset="0"/>
              <a:buChar char="•"/>
            </a:pPr>
            <a:r>
              <a:rPr lang="en-US" dirty="0"/>
              <a:t>Support Zonta’s mission and vision</a:t>
            </a:r>
          </a:p>
          <a:p>
            <a:pPr marL="342900" indent="-342900">
              <a:buFont typeface="Arial" panose="020B0604020202020204" pitchFamily="34" charset="0"/>
              <a:buChar char="•"/>
            </a:pPr>
            <a:r>
              <a:rPr lang="en-US" dirty="0"/>
              <a:t>Attend meetings</a:t>
            </a:r>
          </a:p>
          <a:p>
            <a:pPr marL="342900" indent="-342900">
              <a:buFont typeface="Arial" panose="020B0604020202020204" pitchFamily="34" charset="0"/>
              <a:buChar char="•"/>
            </a:pPr>
            <a:r>
              <a:rPr lang="en-US" dirty="0"/>
              <a:t>Participate in club, area, and district activities</a:t>
            </a:r>
          </a:p>
          <a:p>
            <a:pPr marL="342900" indent="-342900">
              <a:buFont typeface="Arial" panose="020B0604020202020204" pitchFamily="34" charset="0"/>
              <a:buChar char="•"/>
            </a:pPr>
            <a:r>
              <a:rPr lang="en-US" dirty="0"/>
              <a:t>Pay annual dues </a:t>
            </a:r>
          </a:p>
          <a:p>
            <a:pPr marL="342900" indent="-342900">
              <a:buFont typeface="Arial" panose="020B0604020202020204" pitchFamily="34" charset="0"/>
              <a:buChar char="•"/>
            </a:pPr>
            <a:r>
              <a:rPr lang="en-US" dirty="0"/>
              <a:t>Are nonpartisan</a:t>
            </a:r>
          </a:p>
          <a:p>
            <a:pPr marL="342900" indent="-342900">
              <a:buFont typeface="Arial" panose="020B0604020202020204" pitchFamily="34" charset="0"/>
              <a:buChar char="•"/>
            </a:pPr>
            <a:r>
              <a:rPr lang="en-US" dirty="0"/>
              <a:t>Are nonsectarian</a:t>
            </a:r>
          </a:p>
          <a:p>
            <a:pPr marL="342900" indent="-342900">
              <a:buFont typeface="Arial" panose="020B0604020202020204" pitchFamily="34" charset="0"/>
              <a:buChar char="•"/>
            </a:pPr>
            <a:r>
              <a:rPr lang="en-US" dirty="0"/>
              <a:t>Respect fellow members</a:t>
            </a:r>
          </a:p>
          <a:p>
            <a:pPr marL="342900" indent="-342900">
              <a:buFont typeface="Arial" panose="020B0604020202020204" pitchFamily="34" charset="0"/>
              <a:buChar char="•"/>
            </a:pPr>
            <a:endParaRPr lang="en-US" dirty="0"/>
          </a:p>
        </p:txBody>
      </p:sp>
      <p:sp>
        <p:nvSpPr>
          <p:cNvPr id="2" name="Content Placeholder 1"/>
          <p:cNvSpPr>
            <a:spLocks noGrp="1"/>
          </p:cNvSpPr>
          <p:nvPr>
            <p:ph sz="quarter" idx="13"/>
          </p:nvPr>
        </p:nvSpPr>
        <p:spPr/>
        <p:txBody>
          <a:bodyPr/>
          <a:lstStyle/>
          <a:p>
            <a:endParaRPr lang="en-US"/>
          </a:p>
        </p:txBody>
      </p:sp>
    </p:spTree>
    <p:extLst>
      <p:ext uri="{BB962C8B-B14F-4D97-AF65-F5344CB8AC3E}">
        <p14:creationId xmlns:p14="http://schemas.microsoft.com/office/powerpoint/2010/main" val="45112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27" b="3027"/>
          <a:stretch>
            <a:fillRect/>
          </a:stretch>
        </p:blipFill>
        <p:spPr/>
      </p:pic>
      <p:sp>
        <p:nvSpPr>
          <p:cNvPr id="3" name="Title 2"/>
          <p:cNvSpPr>
            <a:spLocks noGrp="1"/>
          </p:cNvSpPr>
          <p:nvPr>
            <p:ph type="title"/>
          </p:nvPr>
        </p:nvSpPr>
        <p:spPr/>
        <p:txBody>
          <a:bodyPr/>
          <a:lstStyle/>
          <a:p>
            <a:r>
              <a:rPr lang="en-US" dirty="0"/>
              <a:t>TOGETHER WE CAN ACCOMPLISH MORE!</a:t>
            </a:r>
          </a:p>
        </p:txBody>
      </p:sp>
      <p:sp>
        <p:nvSpPr>
          <p:cNvPr id="5" name="Content Placeholder 4"/>
          <p:cNvSpPr>
            <a:spLocks noGrp="1"/>
          </p:cNvSpPr>
          <p:nvPr>
            <p:ph sz="quarter" idx="13"/>
          </p:nvPr>
        </p:nvSpPr>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241" y="1371600"/>
            <a:ext cx="4224537" cy="1185674"/>
          </a:xfrm>
          <a:prstGeom prst="rect">
            <a:avLst/>
          </a:prstGeom>
        </p:spPr>
      </p:pic>
    </p:spTree>
    <p:extLst>
      <p:ext uri="{BB962C8B-B14F-4D97-AF65-F5344CB8AC3E}">
        <p14:creationId xmlns:p14="http://schemas.microsoft.com/office/powerpoint/2010/main" val="8685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62000" y="3200400"/>
            <a:ext cx="7391400" cy="685800"/>
          </a:xfrm>
        </p:spPr>
        <p:txBody>
          <a:bodyPr/>
          <a:lstStyle/>
          <a:p>
            <a:r>
              <a:rPr lang="en-US" dirty="0"/>
              <a:t>THANK YOU!</a:t>
            </a:r>
          </a:p>
        </p:txBody>
      </p:sp>
    </p:spTree>
    <p:extLst>
      <p:ext uri="{BB962C8B-B14F-4D97-AF65-F5344CB8AC3E}">
        <p14:creationId xmlns:p14="http://schemas.microsoft.com/office/powerpoint/2010/main" val="422325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quarter" idx="19"/>
          </p:nvPr>
        </p:nvSpPr>
        <p:spPr/>
        <p:txBody>
          <a:bodyPr/>
          <a:lstStyle/>
          <a:p>
            <a:endParaRPr lang="en-US"/>
          </a:p>
        </p:txBody>
      </p:sp>
      <p:pic>
        <p:nvPicPr>
          <p:cNvPr id="22"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2971800" y="762000"/>
            <a:ext cx="5791200" cy="4343400"/>
          </a:xfrm>
        </p:spPr>
      </p:pic>
      <p:sp>
        <p:nvSpPr>
          <p:cNvPr id="23" name="Text Placeholder 10"/>
          <p:cNvSpPr>
            <a:spLocks noGrp="1"/>
          </p:cNvSpPr>
          <p:nvPr>
            <p:ph type="body" sz="quarter" idx="15"/>
          </p:nvPr>
        </p:nvSpPr>
        <p:spPr>
          <a:xfrm>
            <a:off x="228600" y="3886200"/>
            <a:ext cx="3733800" cy="457200"/>
          </a:xfrm>
        </p:spPr>
        <p:txBody>
          <a:bodyPr>
            <a:noAutofit/>
          </a:bodyPr>
          <a:lstStyle/>
          <a:p>
            <a:r>
              <a:rPr lang="en-US" sz="3000" dirty="0"/>
              <a:t>ZONTA’S MISSION</a:t>
            </a:r>
          </a:p>
        </p:txBody>
      </p:sp>
      <p:sp>
        <p:nvSpPr>
          <p:cNvPr id="24" name="Text Placeholder 11"/>
          <p:cNvSpPr>
            <a:spLocks noGrp="1"/>
          </p:cNvSpPr>
          <p:nvPr>
            <p:ph type="body" sz="quarter" idx="16"/>
          </p:nvPr>
        </p:nvSpPr>
        <p:spPr>
          <a:xfrm>
            <a:off x="228600" y="4419600"/>
            <a:ext cx="3200400" cy="990600"/>
          </a:xfrm>
        </p:spPr>
        <p:txBody>
          <a:bodyPr>
            <a:noAutofit/>
          </a:bodyPr>
          <a:lstStyle/>
          <a:p>
            <a:r>
              <a:rPr lang="en-US" sz="1800" dirty="0"/>
              <a:t>A leading global organization of professionals empowering women worldwide through service and advocacy</a:t>
            </a:r>
          </a:p>
        </p:txBody>
      </p:sp>
    </p:spTree>
    <p:extLst>
      <p:ext uri="{BB962C8B-B14F-4D97-AF65-F5344CB8AC3E}">
        <p14:creationId xmlns:p14="http://schemas.microsoft.com/office/powerpoint/2010/main" val="170835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9"/>
          </p:nvPr>
        </p:nvSpPr>
        <p:spPr/>
        <p:txBody>
          <a:bodyPr/>
          <a:lstStyle/>
          <a:p>
            <a:endParaRPr lang="en-US"/>
          </a:p>
        </p:txBody>
      </p:sp>
      <p:pic>
        <p:nvPicPr>
          <p:cNvPr id="22" name="Picture Placeholder 12"/>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5840" b="644"/>
          <a:stretch/>
        </p:blipFill>
        <p:spPr>
          <a:xfrm>
            <a:off x="3200400" y="4495800"/>
            <a:ext cx="5943600" cy="2057400"/>
          </a:xfrm>
        </p:spPr>
      </p:pic>
      <p:pic>
        <p:nvPicPr>
          <p:cNvPr id="23" name="Picture Placeholder 11"/>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2193" t="2854" b="15046"/>
          <a:stretch/>
        </p:blipFill>
        <p:spPr>
          <a:xfrm>
            <a:off x="3200400" y="2247900"/>
            <a:ext cx="5943600" cy="2057400"/>
          </a:xfrm>
        </p:spPr>
      </p:pic>
      <p:sp>
        <p:nvSpPr>
          <p:cNvPr id="24" name="Text Placeholder 4"/>
          <p:cNvSpPr>
            <a:spLocks noGrp="1"/>
          </p:cNvSpPr>
          <p:nvPr>
            <p:ph type="body" sz="quarter" idx="13"/>
          </p:nvPr>
        </p:nvSpPr>
        <p:spPr>
          <a:xfrm>
            <a:off x="228600" y="2286000"/>
            <a:ext cx="2667000" cy="457200"/>
          </a:xfrm>
        </p:spPr>
        <p:txBody>
          <a:bodyPr>
            <a:normAutofit fontScale="70000" lnSpcReduction="20000"/>
          </a:bodyPr>
          <a:lstStyle/>
          <a:p>
            <a:r>
              <a:rPr lang="en-US" dirty="0"/>
              <a:t>EMPOWERMENT</a:t>
            </a:r>
          </a:p>
        </p:txBody>
      </p:sp>
      <p:sp>
        <p:nvSpPr>
          <p:cNvPr id="25" name="Text Placeholder 6"/>
          <p:cNvSpPr>
            <a:spLocks noGrp="1"/>
          </p:cNvSpPr>
          <p:nvPr>
            <p:ph type="body" sz="quarter" idx="15"/>
          </p:nvPr>
        </p:nvSpPr>
        <p:spPr>
          <a:xfrm>
            <a:off x="228600" y="762000"/>
            <a:ext cx="2743200" cy="457200"/>
          </a:xfrm>
        </p:spPr>
        <p:txBody>
          <a:bodyPr>
            <a:normAutofit fontScale="92500"/>
          </a:bodyPr>
          <a:lstStyle/>
          <a:p>
            <a:r>
              <a:rPr lang="en-US" sz="2200" dirty="0"/>
              <a:t>GENDER EQUALITY</a:t>
            </a:r>
          </a:p>
        </p:txBody>
      </p:sp>
      <p:sp>
        <p:nvSpPr>
          <p:cNvPr id="26" name="Text Placeholder 8"/>
          <p:cNvSpPr>
            <a:spLocks noGrp="1"/>
          </p:cNvSpPr>
          <p:nvPr>
            <p:ph type="body" sz="quarter" idx="17"/>
          </p:nvPr>
        </p:nvSpPr>
        <p:spPr>
          <a:xfrm>
            <a:off x="228600" y="5334000"/>
            <a:ext cx="2667000" cy="457200"/>
          </a:xfrm>
        </p:spPr>
        <p:txBody>
          <a:bodyPr>
            <a:noAutofit/>
          </a:bodyPr>
          <a:lstStyle/>
          <a:p>
            <a:r>
              <a:rPr lang="en-US" sz="2200" dirty="0"/>
              <a:t>A LIFE FREE </a:t>
            </a:r>
            <a:br>
              <a:rPr lang="en-US" sz="2200" dirty="0"/>
            </a:br>
            <a:r>
              <a:rPr lang="en-US" sz="2200" dirty="0"/>
              <a:t>OF VIOLENCE</a:t>
            </a:r>
          </a:p>
        </p:txBody>
      </p:sp>
      <p:sp>
        <p:nvSpPr>
          <p:cNvPr id="27" name="Text Placeholder 8"/>
          <p:cNvSpPr>
            <a:spLocks noGrp="1"/>
          </p:cNvSpPr>
          <p:nvPr>
            <p:ph type="body" sz="quarter" idx="17"/>
          </p:nvPr>
        </p:nvSpPr>
        <p:spPr>
          <a:xfrm>
            <a:off x="228600" y="3810000"/>
            <a:ext cx="2667000" cy="457200"/>
          </a:xfrm>
        </p:spPr>
        <p:txBody>
          <a:bodyPr>
            <a:noAutofit/>
          </a:bodyPr>
          <a:lstStyle/>
          <a:p>
            <a:r>
              <a:rPr lang="en-US" sz="2200" dirty="0"/>
              <a:t>ACCESS TO ALL RESOURCES</a:t>
            </a:r>
          </a:p>
        </p:txBody>
      </p:sp>
      <p:pic>
        <p:nvPicPr>
          <p:cNvPr id="28" name="Picture Placeholder 2"/>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63" t="187" r="21770" b="26713"/>
          <a:stretch/>
        </p:blipFill>
        <p:spPr>
          <a:xfrm>
            <a:off x="3200400" y="0"/>
            <a:ext cx="5943600" cy="2057400"/>
          </a:xfrm>
        </p:spPr>
      </p:pic>
    </p:spTree>
    <p:extLst>
      <p:ext uri="{BB962C8B-B14F-4D97-AF65-F5344CB8AC3E}">
        <p14:creationId xmlns:p14="http://schemas.microsoft.com/office/powerpoint/2010/main" val="378635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sv-SE" dirty="0"/>
              <a:t>Zonta International is an independent, nonpartisan and nonsectarian global network of professionals united through purpose, which takes positions based on democratic principles</a:t>
            </a:r>
            <a:endParaRPr lang="en-US" dirty="0"/>
          </a:p>
          <a:p>
            <a:endParaRPr lang="en-US" dirty="0"/>
          </a:p>
        </p:txBody>
      </p:sp>
      <p:sp>
        <p:nvSpPr>
          <p:cNvPr id="3" name="Content Placeholder 2"/>
          <p:cNvSpPr>
            <a:spLocks noGrp="1"/>
          </p:cNvSpPr>
          <p:nvPr>
            <p:ph sz="quarter" idx="13"/>
          </p:nvPr>
        </p:nvSpPr>
        <p:spPr/>
        <p:txBody>
          <a:bodyPr/>
          <a:lstStyle/>
          <a:p>
            <a:endParaRPr lang="en-US"/>
          </a:p>
        </p:txBody>
      </p:sp>
      <p:sp>
        <p:nvSpPr>
          <p:cNvPr id="4" name="Title 2"/>
          <p:cNvSpPr txBox="1">
            <a:spLocks/>
          </p:cNvSpPr>
          <p:nvPr/>
        </p:nvSpPr>
        <p:spPr>
          <a:xfrm>
            <a:off x="685800" y="666750"/>
            <a:ext cx="4648200" cy="533400"/>
          </a:xfrm>
          <a:prstGeom prst="rect">
            <a:avLst/>
          </a:prstGeom>
        </p:spPr>
        <p:txBody>
          <a:bodyPr/>
          <a:lstStyle>
            <a:lvl1pPr algn="ctr" defTabSz="914400" rtl="0" eaLnBrk="1" latinLnBrk="0" hangingPunct="1">
              <a:spcBef>
                <a:spcPct val="0"/>
              </a:spcBef>
              <a:buNone/>
              <a:defRPr sz="440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a:lstStyle>
          <a:p>
            <a:pPr algn="l"/>
            <a:r>
              <a:rPr lang="en-US" sz="3200" dirty="0">
                <a:solidFill>
                  <a:schemeClr val="bg1"/>
                </a:solidFill>
              </a:rPr>
              <a:t>ZONTA’S VALUES</a:t>
            </a:r>
          </a:p>
        </p:txBody>
      </p:sp>
    </p:spTree>
    <p:extLst>
      <p:ext uri="{BB962C8B-B14F-4D97-AF65-F5344CB8AC3E}">
        <p14:creationId xmlns:p14="http://schemas.microsoft.com/office/powerpoint/2010/main" val="236932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endParaRPr lang="en-US"/>
          </a:p>
        </p:txBody>
      </p:sp>
      <p:pic>
        <p:nvPicPr>
          <p:cNvPr id="14"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56" t="-3029" r="-82215" b="21130"/>
          <a:stretch/>
        </p:blipFill>
        <p:spPr>
          <a:xfrm>
            <a:off x="297651" y="660408"/>
            <a:ext cx="2300298" cy="5103736"/>
          </a:xfrm>
        </p:spPr>
      </p:pic>
      <p:sp>
        <p:nvSpPr>
          <p:cNvPr id="15" name="Title 2"/>
          <p:cNvSpPr>
            <a:spLocks noGrp="1"/>
          </p:cNvSpPr>
          <p:nvPr>
            <p:ph type="title"/>
          </p:nvPr>
        </p:nvSpPr>
        <p:spPr>
          <a:xfrm>
            <a:off x="4038600" y="1143000"/>
            <a:ext cx="4648200" cy="1143000"/>
          </a:xfrm>
        </p:spPr>
        <p:txBody>
          <a:bodyPr/>
          <a:lstStyle/>
          <a:p>
            <a:r>
              <a:rPr lang="en-US" dirty="0"/>
              <a:t>THE ZONTA EMBLEM</a:t>
            </a:r>
          </a:p>
        </p:txBody>
      </p:sp>
      <p:sp>
        <p:nvSpPr>
          <p:cNvPr id="16" name="TextBox 15"/>
          <p:cNvSpPr txBox="1"/>
          <p:nvPr/>
        </p:nvSpPr>
        <p:spPr>
          <a:xfrm>
            <a:off x="1589765" y="842411"/>
            <a:ext cx="2117266" cy="338554"/>
          </a:xfrm>
          <a:prstGeom prst="rect">
            <a:avLst/>
          </a:prstGeom>
          <a:noFill/>
        </p:spPr>
        <p:txBody>
          <a:bodyPr wrap="square" rtlCol="0">
            <a:spAutoFit/>
          </a:bodyPr>
          <a:lstStyle/>
          <a:p>
            <a:r>
              <a:rPr lang="en-US" sz="1600"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 INSPIRATION</a:t>
            </a:r>
          </a:p>
        </p:txBody>
      </p:sp>
      <p:sp>
        <p:nvSpPr>
          <p:cNvPr id="17" name="TextBox 16"/>
          <p:cNvSpPr txBox="1"/>
          <p:nvPr/>
        </p:nvSpPr>
        <p:spPr>
          <a:xfrm>
            <a:off x="1589765" y="4898192"/>
            <a:ext cx="1800898" cy="584775"/>
          </a:xfrm>
          <a:prstGeom prst="rect">
            <a:avLst/>
          </a:prstGeom>
          <a:noFill/>
        </p:spPr>
        <p:txBody>
          <a:bodyPr wrap="square" rtlCol="0">
            <a:spAutoFit/>
          </a:bodyPr>
          <a:lstStyle/>
          <a:p>
            <a:r>
              <a:rPr lang="en-US" sz="1600"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HONESTY AND TRUSTWORTHY</a:t>
            </a:r>
            <a:endParaRPr lang="en-US" sz="1400" dirty="0">
              <a:solidFill>
                <a:srgbClr val="005F71"/>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8" name="Rectangle 17"/>
          <p:cNvSpPr/>
          <p:nvPr/>
        </p:nvSpPr>
        <p:spPr>
          <a:xfrm>
            <a:off x="1589765" y="1600200"/>
            <a:ext cx="1365820" cy="307777"/>
          </a:xfrm>
          <a:prstGeom prst="rect">
            <a:avLst/>
          </a:prstGeom>
        </p:spPr>
        <p:txBody>
          <a:bodyPr wrap="square">
            <a:spAutoFit/>
          </a:bodyPr>
          <a:lstStyle/>
          <a:p>
            <a:r>
              <a:rPr lang="en-US" sz="1400"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LOYALTY</a:t>
            </a:r>
          </a:p>
        </p:txBody>
      </p:sp>
      <p:sp>
        <p:nvSpPr>
          <p:cNvPr id="19" name="Rectangle 18"/>
          <p:cNvSpPr/>
          <p:nvPr/>
        </p:nvSpPr>
        <p:spPr>
          <a:xfrm>
            <a:off x="1589765" y="2638168"/>
            <a:ext cx="2188561" cy="338554"/>
          </a:xfrm>
          <a:prstGeom prst="rect">
            <a:avLst/>
          </a:prstGeom>
        </p:spPr>
        <p:txBody>
          <a:bodyPr wrap="square">
            <a:spAutoFit/>
          </a:bodyPr>
          <a:lstStyle/>
          <a:p>
            <a:r>
              <a:rPr lang="en-US" sz="1600"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CARRY TOGETHER</a:t>
            </a:r>
          </a:p>
        </p:txBody>
      </p:sp>
      <p:sp>
        <p:nvSpPr>
          <p:cNvPr id="20" name="Rectangle 19"/>
          <p:cNvSpPr/>
          <p:nvPr/>
        </p:nvSpPr>
        <p:spPr>
          <a:xfrm>
            <a:off x="1589765" y="3725962"/>
            <a:ext cx="1399146" cy="338554"/>
          </a:xfrm>
          <a:prstGeom prst="rect">
            <a:avLst/>
          </a:prstGeom>
        </p:spPr>
        <p:txBody>
          <a:bodyPr wrap="square">
            <a:spAutoFit/>
          </a:bodyPr>
          <a:lstStyle/>
          <a:p>
            <a:r>
              <a:rPr lang="en-US" sz="1600"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SHELTER</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2327350"/>
            <a:ext cx="4193342" cy="4225850"/>
          </a:xfrm>
          <a:prstGeom prst="rect">
            <a:avLst/>
          </a:prstGeom>
        </p:spPr>
      </p:pic>
    </p:spTree>
    <p:extLst>
      <p:ext uri="{BB962C8B-B14F-4D97-AF65-F5344CB8AC3E}">
        <p14:creationId xmlns:p14="http://schemas.microsoft.com/office/powerpoint/2010/main" val="279532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pic>
        <p:nvPicPr>
          <p:cNvPr id="10"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0105" r="30105"/>
          <a:stretch>
            <a:fillRect/>
          </a:stretch>
        </p:blipFill>
        <p:spPr>
          <a:xfrm>
            <a:off x="6248400" y="1"/>
            <a:ext cx="2895600" cy="6553200"/>
          </a:xfrm>
        </p:spPr>
      </p:pic>
      <p:sp>
        <p:nvSpPr>
          <p:cNvPr id="11" name="Title 2"/>
          <p:cNvSpPr>
            <a:spLocks noGrp="1"/>
          </p:cNvSpPr>
          <p:nvPr>
            <p:ph type="title"/>
          </p:nvPr>
        </p:nvSpPr>
        <p:spPr>
          <a:xfrm>
            <a:off x="457200" y="2514599"/>
            <a:ext cx="5334000" cy="1143000"/>
          </a:xfrm>
        </p:spPr>
        <p:txBody>
          <a:bodyPr/>
          <a:lstStyle/>
          <a:p>
            <a:r>
              <a:rPr lang="en-US" dirty="0"/>
              <a:t>ZONTA’S SYMBOL</a:t>
            </a:r>
          </a:p>
        </p:txBody>
      </p:sp>
      <p:sp>
        <p:nvSpPr>
          <p:cNvPr id="12" name="Text Placeholder 3"/>
          <p:cNvSpPr>
            <a:spLocks noGrp="1"/>
          </p:cNvSpPr>
          <p:nvPr>
            <p:ph type="body" sz="quarter" idx="10"/>
          </p:nvPr>
        </p:nvSpPr>
        <p:spPr>
          <a:xfrm>
            <a:off x="457200" y="3810000"/>
            <a:ext cx="5334000" cy="457200"/>
          </a:xfrm>
        </p:spPr>
        <p:txBody>
          <a:bodyPr/>
          <a:lstStyle/>
          <a:p>
            <a:r>
              <a:rPr lang="en-US" dirty="0"/>
              <a:t>Zonta’s symbol of friendship</a:t>
            </a:r>
          </a:p>
        </p:txBody>
      </p:sp>
    </p:spTree>
    <p:extLst>
      <p:ext uri="{BB962C8B-B14F-4D97-AF65-F5344CB8AC3E}">
        <p14:creationId xmlns:p14="http://schemas.microsoft.com/office/powerpoint/2010/main" val="1393832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lstStyle/>
          <a:p>
            <a:endParaRPr lang="en-US"/>
          </a:p>
        </p:txBody>
      </p:sp>
      <p:sp>
        <p:nvSpPr>
          <p:cNvPr id="15" name="Title 2"/>
          <p:cNvSpPr>
            <a:spLocks noGrp="1"/>
          </p:cNvSpPr>
          <p:nvPr>
            <p:ph type="title"/>
          </p:nvPr>
        </p:nvSpPr>
        <p:spPr>
          <a:xfrm>
            <a:off x="228600" y="3352800"/>
            <a:ext cx="8686800" cy="533400"/>
          </a:xfrm>
        </p:spPr>
        <p:txBody>
          <a:bodyPr/>
          <a:lstStyle/>
          <a:p>
            <a:r>
              <a:rPr lang="en-US" dirty="0"/>
              <a:t>ZONTA’S INTERNATIONAL BEGINNINGS</a:t>
            </a:r>
          </a:p>
        </p:txBody>
      </p:sp>
      <p:sp>
        <p:nvSpPr>
          <p:cNvPr id="16" name="Text Placeholder 3"/>
          <p:cNvSpPr>
            <a:spLocks noGrp="1"/>
          </p:cNvSpPr>
          <p:nvPr>
            <p:ph type="body" sz="quarter" idx="11"/>
          </p:nvPr>
        </p:nvSpPr>
        <p:spPr>
          <a:xfrm>
            <a:off x="1524000" y="4038600"/>
            <a:ext cx="7391400" cy="2438401"/>
          </a:xfrm>
        </p:spPr>
        <p:txBody>
          <a:bodyPr>
            <a:normAutofit lnSpcReduction="10000"/>
          </a:bodyPr>
          <a:lstStyle/>
          <a:p>
            <a:pPr>
              <a:lnSpc>
                <a:spcPct val="110000"/>
              </a:lnSpc>
            </a:pPr>
            <a:r>
              <a:rPr lang="en-US" sz="2000" dirty="0"/>
              <a:t>First international project assisted orphaned women and girls in Smyrna, Turkey</a:t>
            </a:r>
            <a:br>
              <a:rPr lang="en-US" sz="2000" dirty="0"/>
            </a:br>
            <a:endParaRPr lang="en-US" sz="2000" dirty="0"/>
          </a:p>
          <a:p>
            <a:pPr>
              <a:lnSpc>
                <a:spcPct val="110000"/>
              </a:lnSpc>
            </a:pPr>
            <a:r>
              <a:rPr lang="en-US" sz="2000" dirty="0"/>
              <a:t>First club outside of the US is chartered in Toronto, Canada </a:t>
            </a:r>
            <a:br>
              <a:rPr lang="en-US" sz="2000" dirty="0"/>
            </a:br>
            <a:endParaRPr lang="en-US" sz="2000" dirty="0"/>
          </a:p>
          <a:p>
            <a:pPr>
              <a:lnSpc>
                <a:spcPct val="110000"/>
              </a:lnSpc>
            </a:pPr>
            <a:r>
              <a:rPr lang="en-US" sz="2000" dirty="0"/>
              <a:t>International is added to Zonta’s name as the first European club is chartered in Vienna, Austria</a:t>
            </a:r>
          </a:p>
        </p:txBody>
      </p:sp>
      <p:sp>
        <p:nvSpPr>
          <p:cNvPr id="17" name="Rectangle 16"/>
          <p:cNvSpPr/>
          <p:nvPr/>
        </p:nvSpPr>
        <p:spPr>
          <a:xfrm>
            <a:off x="325020" y="5857895"/>
            <a:ext cx="761999" cy="369332"/>
          </a:xfrm>
          <a:prstGeom prst="rect">
            <a:avLst/>
          </a:prstGeom>
        </p:spPr>
        <p:txBody>
          <a:bodyPr wrap="square">
            <a:spAutoFit/>
          </a:bodyPr>
          <a:lstStyle/>
          <a:p>
            <a:pPr algn="ctr"/>
            <a:r>
              <a:rPr lang="en-US"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1930 </a:t>
            </a:r>
          </a:p>
        </p:txBody>
      </p:sp>
      <p:sp>
        <p:nvSpPr>
          <p:cNvPr id="18" name="Rectangle 17"/>
          <p:cNvSpPr/>
          <p:nvPr/>
        </p:nvSpPr>
        <p:spPr>
          <a:xfrm>
            <a:off x="325020" y="5029200"/>
            <a:ext cx="780983" cy="369332"/>
          </a:xfrm>
          <a:prstGeom prst="rect">
            <a:avLst/>
          </a:prstGeom>
        </p:spPr>
        <p:txBody>
          <a:bodyPr wrap="none">
            <a:spAutoFit/>
          </a:bodyPr>
          <a:lstStyle/>
          <a:p>
            <a:r>
              <a:rPr lang="en-US"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1927 </a:t>
            </a:r>
          </a:p>
        </p:txBody>
      </p:sp>
      <p:sp>
        <p:nvSpPr>
          <p:cNvPr id="19" name="Rectangle 18"/>
          <p:cNvSpPr/>
          <p:nvPr/>
        </p:nvSpPr>
        <p:spPr>
          <a:xfrm>
            <a:off x="325020" y="4191000"/>
            <a:ext cx="723275" cy="369332"/>
          </a:xfrm>
          <a:prstGeom prst="rect">
            <a:avLst/>
          </a:prstGeom>
        </p:spPr>
        <p:txBody>
          <a:bodyPr wrap="none">
            <a:spAutoFit/>
          </a:bodyPr>
          <a:lstStyle/>
          <a:p>
            <a:r>
              <a:rPr lang="en-US"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t>1923</a:t>
            </a:r>
            <a:endParaRPr lang="en-US" dirty="0"/>
          </a:p>
        </p:txBody>
      </p:sp>
      <p:pic>
        <p:nvPicPr>
          <p:cNvPr id="20" name="Picture Placeholder 1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008" b="44680"/>
          <a:stretch/>
        </p:blipFill>
        <p:spPr>
          <a:xfrm>
            <a:off x="0" y="0"/>
            <a:ext cx="9144000" cy="3200400"/>
          </a:xfrm>
        </p:spPr>
      </p:pic>
    </p:spTree>
    <p:extLst>
      <p:ext uri="{BB962C8B-B14F-4D97-AF65-F5344CB8AC3E}">
        <p14:creationId xmlns:p14="http://schemas.microsoft.com/office/powerpoint/2010/main" val="299469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ZONTA’S GOVERNANCE</a:t>
            </a:r>
          </a:p>
        </p:txBody>
      </p:sp>
      <p:sp>
        <p:nvSpPr>
          <p:cNvPr id="4" name="Text Placeholder 3"/>
          <p:cNvSpPr>
            <a:spLocks noGrp="1"/>
          </p:cNvSpPr>
          <p:nvPr>
            <p:ph type="body" sz="quarter" idx="10"/>
          </p:nvPr>
        </p:nvSpPr>
        <p:spPr/>
        <p:txBody>
          <a:bodyPr/>
          <a:lstStyle/>
          <a:p>
            <a:pPr marL="342900" indent="-342900">
              <a:buFont typeface="Arial" panose="020B0604020202020204" pitchFamily="34" charset="0"/>
              <a:buChar char="•"/>
            </a:pPr>
            <a:r>
              <a:rPr lang="en-US" dirty="0"/>
              <a:t>Zonta International Board</a:t>
            </a:r>
          </a:p>
          <a:p>
            <a:pPr marL="342900" indent="-342900">
              <a:buFont typeface="Arial" panose="020B0604020202020204" pitchFamily="34" charset="0"/>
              <a:buChar char="•"/>
            </a:pPr>
            <a:r>
              <a:rPr lang="en-US" dirty="0"/>
              <a:t>Zonta International Headquarters</a:t>
            </a:r>
          </a:p>
          <a:p>
            <a:pPr marL="342900" indent="-342900">
              <a:buFont typeface="Arial" panose="020B0604020202020204" pitchFamily="34" charset="0"/>
              <a:buChar char="•"/>
            </a:pPr>
            <a:r>
              <a:rPr lang="en-US" dirty="0"/>
              <a:t>Districts</a:t>
            </a:r>
          </a:p>
          <a:p>
            <a:pPr marL="342900" indent="-342900">
              <a:buFont typeface="Arial" panose="020B0604020202020204" pitchFamily="34" charset="0"/>
              <a:buChar char="•"/>
            </a:pPr>
            <a:r>
              <a:rPr lang="en-US" dirty="0"/>
              <a:t>Areas</a:t>
            </a:r>
          </a:p>
          <a:p>
            <a:pPr marL="342900" indent="-342900">
              <a:buFont typeface="Arial" panose="020B0604020202020204" pitchFamily="34" charset="0"/>
              <a:buChar char="•"/>
            </a:pPr>
            <a:r>
              <a:rPr lang="en-US" dirty="0"/>
              <a:t>Clubs</a:t>
            </a:r>
          </a:p>
        </p:txBody>
      </p:sp>
      <p:sp>
        <p:nvSpPr>
          <p:cNvPr id="2" name="Content Placeholder 1"/>
          <p:cNvSpPr>
            <a:spLocks noGrp="1"/>
          </p:cNvSpPr>
          <p:nvPr>
            <p:ph sz="quarter" idx="13"/>
          </p:nvPr>
        </p:nvSpPr>
        <p:spPr/>
        <p:txBody>
          <a:bodyPr/>
          <a:lstStyle/>
          <a:p>
            <a:endParaRPr lang="en-US"/>
          </a:p>
        </p:txBody>
      </p:sp>
      <p:pic>
        <p:nvPicPr>
          <p:cNvPr id="8"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465" r="17587"/>
          <a:stretch/>
        </p:blipFill>
        <p:spPr>
          <a:xfrm>
            <a:off x="0" y="0"/>
            <a:ext cx="3143250" cy="6553200"/>
          </a:xfrm>
        </p:spPr>
      </p:pic>
      <p:sp>
        <p:nvSpPr>
          <p:cNvPr id="9" name="Rectangle 8"/>
          <p:cNvSpPr/>
          <p:nvPr/>
        </p:nvSpPr>
        <p:spPr>
          <a:xfrm>
            <a:off x="3630880" y="6019800"/>
            <a:ext cx="4293919" cy="461665"/>
          </a:xfrm>
          <a:prstGeom prst="rect">
            <a:avLst/>
          </a:prstGeom>
        </p:spPr>
        <p:txBody>
          <a:bodyPr wrap="square">
            <a:spAutoFit/>
          </a:bodyPr>
          <a:lstStyle/>
          <a:p>
            <a:r>
              <a:rPr lang="en-US" sz="1200" dirty="0">
                <a:latin typeface="Lato Medium" panose="020F0502020204030203" pitchFamily="34" charset="0"/>
                <a:ea typeface="Lato Medium" panose="020F0502020204030203" pitchFamily="34" charset="0"/>
                <a:cs typeface="Lato Medium" panose="020F0502020204030203" pitchFamily="34" charset="0"/>
              </a:rPr>
              <a:t>SUSANNE VON BASSEWITZ, INTERNATIONAL PRESIDENT</a:t>
            </a:r>
            <a:br>
              <a:rPr lang="en-US" sz="1200" dirty="0">
                <a:solidFill>
                  <a:srgbClr val="005F71"/>
                </a:solidFill>
                <a:latin typeface="Lato Medium" panose="020F0502020204030203" pitchFamily="34" charset="0"/>
                <a:ea typeface="Lato Medium" panose="020F0502020204030203" pitchFamily="34" charset="0"/>
                <a:cs typeface="Lato Medium" panose="020F0502020204030203" pitchFamily="34" charset="0"/>
              </a:rPr>
            </a:br>
            <a:r>
              <a:rPr lang="en-US" sz="1200" dirty="0">
                <a:latin typeface="Lato Medium" panose="020F0502020204030203" pitchFamily="34" charset="0"/>
                <a:ea typeface="Lato Medium" panose="020F0502020204030203" pitchFamily="34" charset="0"/>
                <a:cs typeface="Lato Medium" panose="020F0502020204030203" pitchFamily="34" charset="0"/>
              </a:rPr>
              <a:t>DÜSSELDORF II, GERMANY, DISTRICT 29</a:t>
            </a:r>
            <a:endParaRPr lang="en-US" sz="1200" dirty="0">
              <a:solidFill>
                <a:srgbClr val="005F7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1262922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310AB27C2DFD489841547AD5DA5CF6" ma:contentTypeVersion="18" ma:contentTypeDescription="Create a new document." ma:contentTypeScope="" ma:versionID="e901a40b2ced553f1a2666cbde4a948f">
  <xsd:schema xmlns:xsd="http://www.w3.org/2001/XMLSchema" xmlns:xs="http://www.w3.org/2001/XMLSchema" xmlns:p="http://schemas.microsoft.com/office/2006/metadata/properties" xmlns:ns2="1648f2b9-7a6f-470c-ab6b-ef6897e5ddd7" xmlns:ns3="dfeb9015-71a4-494b-8681-bf0e88f79a28" targetNamespace="http://schemas.microsoft.com/office/2006/metadata/properties" ma:root="true" ma:fieldsID="2e575b1e8575b2320943393fe2d1e33f" ns2:_="" ns3:_="">
    <xsd:import namespace="1648f2b9-7a6f-470c-ab6b-ef6897e5ddd7"/>
    <xsd:import namespace="dfeb9015-71a4-494b-8681-bf0e88f79a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8f2b9-7a6f-470c-ab6b-ef6897e5ddd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eb9015-71a4-494b-8681-bf0e88f79a2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5B6853-8741-4A9B-AFED-A0D5D6C2FC93}">
  <ds:schemaRefs>
    <ds:schemaRef ds:uri="http://schemas.microsoft.com/sharepoint/v3/contenttype/forms"/>
  </ds:schemaRefs>
</ds:datastoreItem>
</file>

<file path=customXml/itemProps2.xml><?xml version="1.0" encoding="utf-8"?>
<ds:datastoreItem xmlns:ds="http://schemas.openxmlformats.org/officeDocument/2006/customXml" ds:itemID="{82ECCE7C-FF8C-460A-971A-2BC029B76587}">
  <ds:schemaRefs>
    <ds:schemaRef ds:uri="http://purl.org/dc/elements/1.1/"/>
    <ds:schemaRef ds:uri="http://schemas.microsoft.com/office/2006/metadata/properties"/>
    <ds:schemaRef ds:uri="http://purl.org/dc/terms/"/>
    <ds:schemaRef ds:uri="http://schemas.openxmlformats.org/package/2006/metadata/core-properties"/>
    <ds:schemaRef ds:uri="1648f2b9-7a6f-470c-ab6b-ef6897e5ddd7"/>
    <ds:schemaRef ds:uri="http://schemas.microsoft.com/office/2006/documentManagement/types"/>
    <ds:schemaRef ds:uri="http://schemas.microsoft.com/office/infopath/2007/PartnerControls"/>
    <ds:schemaRef ds:uri="dfeb9015-71a4-494b-8681-bf0e88f79a28"/>
    <ds:schemaRef ds:uri="http://www.w3.org/XML/1998/namespace"/>
    <ds:schemaRef ds:uri="http://purl.org/dc/dcmitype/"/>
  </ds:schemaRefs>
</ds:datastoreItem>
</file>

<file path=customXml/itemProps3.xml><?xml version="1.0" encoding="utf-8"?>
<ds:datastoreItem xmlns:ds="http://schemas.openxmlformats.org/officeDocument/2006/customXml" ds:itemID="{AC8B223F-9697-49E0-B9C0-549055FFCC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8f2b9-7a6f-470c-ab6b-ef6897e5ddd7"/>
    <ds:schemaRef ds:uri="dfeb9015-71a4-494b-8681-bf0e88f79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1502</TotalTime>
  <Words>3209</Words>
  <Application>Microsoft Office PowerPoint</Application>
  <PresentationFormat>On-screen Show (4:3)</PresentationFormat>
  <Paragraphs>218</Paragraphs>
  <Slides>26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Lato</vt:lpstr>
      <vt:lpstr>Lato Heavy</vt:lpstr>
      <vt:lpstr>Lato Light</vt:lpstr>
      <vt:lpstr>Lato Medium</vt:lpstr>
      <vt:lpstr>Lato Semibold</vt:lpstr>
      <vt:lpstr>Lucida Calligraphy</vt:lpstr>
      <vt:lpstr>Office Theme</vt:lpstr>
      <vt:lpstr>WHAT IS ZONTA</vt:lpstr>
      <vt:lpstr>IN THE BEGINNING</vt:lpstr>
      <vt:lpstr>PowerPoint Presentation</vt:lpstr>
      <vt:lpstr>PowerPoint Presentation</vt:lpstr>
      <vt:lpstr>PowerPoint Presentation</vt:lpstr>
      <vt:lpstr>THE ZONTA EMBLEM</vt:lpstr>
      <vt:lpstr>ZONTA’S SYMBOL</vt:lpstr>
      <vt:lpstr>ZONTA’S INTERNATIONAL BEGINNINGS</vt:lpstr>
      <vt:lpstr>ZONTA’S GOVERNANCE</vt:lpstr>
      <vt:lpstr>DECISION-MAKING IN ZONTA</vt:lpstr>
      <vt:lpstr>ZONTA EMPOWERS WOMEN</vt:lpstr>
      <vt:lpstr>PowerPoint Presentation</vt:lpstr>
      <vt:lpstr>WE FOCUS ON PROJECTS THAT MATTER</vt:lpstr>
      <vt:lpstr>PowerPoint Presentation</vt:lpstr>
      <vt:lpstr>Z AND GOLDEN Z CLUBS</vt:lpstr>
      <vt:lpstr>ADVOCACY</vt:lpstr>
      <vt:lpstr>ZONTA INTERNATIONAL FOUNDATION</vt:lpstr>
      <vt:lpstr>ZONTA INTERNATIONAL FOUNDATION FUNDING</vt:lpstr>
      <vt:lpstr>PowerPoint Presentation</vt:lpstr>
      <vt:lpstr>INTERNATIONAL SERVICE PROGRAM</vt:lpstr>
      <vt:lpstr>ZISVAW</vt:lpstr>
      <vt:lpstr>EDUCATIONAL PROGRAMS AND AWARDS</vt:lpstr>
      <vt:lpstr>WHY ZONTA?</vt:lpstr>
      <vt:lpstr>ZONTA MEMBERS</vt:lpstr>
      <vt:lpstr>TOGETHER WE CAN ACCOMPLISH MORE!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Trusk Edrinn</dc:creator>
  <cp:lastModifiedBy>Maureen Farmer</cp:lastModifiedBy>
  <cp:revision>66</cp:revision>
  <dcterms:created xsi:type="dcterms:W3CDTF">2017-03-20T17:20:56Z</dcterms:created>
  <dcterms:modified xsi:type="dcterms:W3CDTF">2020-09-20T18:16:11Z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0x010100DF310AB27C2DFD489841547AD5DA5CF6</vt:lpwstr>
  </property>
</Properties>
</file>