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33"/>
  </p:notesMasterIdLst>
  <p:handoutMasterIdLst>
    <p:handoutMasterId r:id="rId34"/>
  </p:handoutMasterIdLst>
  <p:sldIdLst>
    <p:sldId id="385" r:id="rId5"/>
    <p:sldId id="363" r:id="rId6"/>
    <p:sldId id="360" r:id="rId7"/>
    <p:sldId id="388" r:id="rId8"/>
    <p:sldId id="352" r:id="rId9"/>
    <p:sldId id="389" r:id="rId10"/>
    <p:sldId id="394" r:id="rId11"/>
    <p:sldId id="468" r:id="rId12"/>
    <p:sldId id="460" r:id="rId13"/>
    <p:sldId id="452" r:id="rId14"/>
    <p:sldId id="366" r:id="rId15"/>
    <p:sldId id="390" r:id="rId16"/>
    <p:sldId id="459" r:id="rId17"/>
    <p:sldId id="425" r:id="rId18"/>
    <p:sldId id="471" r:id="rId19"/>
    <p:sldId id="470" r:id="rId20"/>
    <p:sldId id="410" r:id="rId21"/>
    <p:sldId id="463" r:id="rId22"/>
    <p:sldId id="455" r:id="rId23"/>
    <p:sldId id="473" r:id="rId24"/>
    <p:sldId id="476" r:id="rId25"/>
    <p:sldId id="272" r:id="rId26"/>
    <p:sldId id="477" r:id="rId27"/>
    <p:sldId id="464" r:id="rId28"/>
    <p:sldId id="467" r:id="rId29"/>
    <p:sldId id="399" r:id="rId30"/>
    <p:sldId id="478" r:id="rId31"/>
    <p:sldId id="479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3937"/>
    <a:srgbClr val="29898B"/>
    <a:srgbClr val="2D5559"/>
    <a:srgbClr val="82302E"/>
    <a:srgbClr val="33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5297" autoAdjust="0"/>
  </p:normalViewPr>
  <p:slideViewPr>
    <p:cSldViewPr>
      <p:cViewPr varScale="1">
        <p:scale>
          <a:sx n="78" d="100"/>
          <a:sy n="78" d="100"/>
        </p:scale>
        <p:origin x="71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62" d="100"/>
          <a:sy n="162" d="100"/>
        </p:scale>
        <p:origin x="835" y="-60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2B417-26CB-4396-99A2-E668F980E8BC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C7AE7B-63BA-49C6-B257-7DD345589B16}" type="pres">
      <dgm:prSet presAssocID="{2092B417-26CB-4396-99A2-E668F980E8BC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0E6F26A-86F8-48D7-A603-3674CCF30B1F}" type="presOf" srcId="{2092B417-26CB-4396-99A2-E668F980E8BC}" destId="{58C7AE7B-63BA-49C6-B257-7DD345589B16}" srcOrd="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6D763E06-CE24-4A04-A57F-6336ED2DDA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7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A7BBA0ED-9A1C-4916-853C-00C820CA5EC6}" type="datetimeFigureOut">
              <a:rPr lang="en-US" smtClean="0"/>
              <a:pPr/>
              <a:t>6/10/2023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D37162EB-A350-4C13-96E8-9D42FF38A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7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800600"/>
            <a:ext cx="5852160" cy="4080510"/>
          </a:xfrm>
        </p:spPr>
        <p:txBody>
          <a:bodyPr/>
          <a:lstStyle/>
          <a:p>
            <a:r>
              <a:rPr lang="en-US" dirty="0"/>
              <a:t>Thank you for joining us today. </a:t>
            </a:r>
          </a:p>
          <a:p>
            <a:endParaRPr lang="en-US" dirty="0"/>
          </a:p>
          <a:p>
            <a:r>
              <a:rPr lang="en-US" dirty="0"/>
              <a:t>Please introduce yourself – name, club, length of time as a Zontian, and what you hope to get out of this program.</a:t>
            </a:r>
          </a:p>
          <a:p>
            <a:endParaRPr lang="en-US" dirty="0"/>
          </a:p>
          <a:p>
            <a:r>
              <a:rPr lang="en-US" dirty="0"/>
              <a:t>I will start – Mary Knight </a:t>
            </a:r>
            <a:r>
              <a:rPr lang="en-US" dirty="0" err="1"/>
              <a:t>ZontaClub</a:t>
            </a:r>
            <a:r>
              <a:rPr lang="en-US" dirty="0"/>
              <a:t> of Quaboag Valley in Western MA</a:t>
            </a:r>
          </a:p>
          <a:p>
            <a:r>
              <a:rPr lang="en-US" dirty="0"/>
              <a:t>I joined this club in the fall of 2000 and have served in many leadership positions.</a:t>
            </a:r>
          </a:p>
          <a:p>
            <a:r>
              <a:rPr lang="en-US" dirty="0"/>
              <a:t>My goal for this program is to share information and get ideas from participants on how our District can best meet their needs for engagement and leadership.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1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77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0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483253" indent="-241626">
              <a:lnSpc>
                <a:spcPct val="107000"/>
              </a:lnSpc>
              <a:spcAft>
                <a:spcPts val="845"/>
              </a:spcAft>
              <a:tabLst>
                <a:tab pos="483253" algn="l"/>
              </a:tabLs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of Zonta Clubs: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2439" indent="-362439">
              <a:lnSpc>
                <a:spcPct val="107000"/>
              </a:lnSpc>
              <a:spcAft>
                <a:spcPts val="845"/>
              </a:spcAft>
              <a:buFont typeface="Arial" panose="020B0604020202020204" pitchFamily="34" charset="0"/>
              <a:buChar char="•"/>
              <a:tabLst>
                <a:tab pos="483253" algn="l"/>
              </a:tabLs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local and international service </a:t>
            </a:r>
            <a:b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synergy by partnering with organizations who are doing the work.  Shelters, Task Forces, etc.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hands-on projects are needed?  Where we can we add value?</a:t>
            </a:r>
          </a:p>
          <a:p>
            <a:pPr marL="362439" indent="-362439">
              <a:lnSpc>
                <a:spcPct val="107000"/>
              </a:lnSpc>
              <a:spcAft>
                <a:spcPts val="845"/>
              </a:spcAft>
              <a:buFont typeface="Arial" panose="020B0604020202020204" pitchFamily="34" charset="0"/>
              <a:buChar char="•"/>
              <a:tabLst>
                <a:tab pos="483253" algn="l"/>
              </a:tabLs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raise funds to support service projects</a:t>
            </a:r>
            <a:b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Currently: Golf Tournament, Poinsettia Drive and May Calendar Lottery</a:t>
            </a:r>
          </a:p>
          <a:p>
            <a:pPr marL="362439" indent="-362439">
              <a:lnSpc>
                <a:spcPct val="107000"/>
              </a:lnSpc>
              <a:spcAft>
                <a:spcPts val="845"/>
              </a:spcAft>
              <a:buFont typeface="Arial" panose="020B0604020202020204" pitchFamily="34" charset="0"/>
              <a:buChar char="•"/>
              <a:tabLst>
                <a:tab pos="483253" algn="l"/>
              </a:tabLs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educate, inform and advocate for women’s issues</a:t>
            </a:r>
            <a:b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out opportunities in the community where we can speak, have an informational table, etc. 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 speakers who can enlighten us on shared vision and mission.  How can we speak out for those whose voices are not being heard?</a:t>
            </a:r>
          </a:p>
          <a:p>
            <a:pPr marL="362439" indent="-362439">
              <a:lnSpc>
                <a:spcPct val="107000"/>
              </a:lnSpc>
              <a:spcAft>
                <a:spcPts val="845"/>
              </a:spcAft>
              <a:buFont typeface="Arial" panose="020B0604020202020204" pitchFamily="34" charset="0"/>
              <a:buChar char="•"/>
              <a:tabLst>
                <a:tab pos="483253" algn="l"/>
              </a:tabLs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actively seek to increase Zonta membership </a:t>
            </a:r>
            <a:b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Strive for diversity and inclusion; listen and learn; be open to individuals who are different from us.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ways of reaching out – Meetup.com, Volunteermatch.com, LinkedIn, Education contacts, World Council members…  Hand out our ‘business cards’ and invite supporters to join our cause. </a:t>
            </a:r>
          </a:p>
          <a:p>
            <a:pPr marL="362439" indent="-362439">
              <a:lnSpc>
                <a:spcPct val="107000"/>
              </a:lnSpc>
              <a:spcAft>
                <a:spcPts val="845"/>
              </a:spcAft>
              <a:buFont typeface="Arial" panose="020B0604020202020204" pitchFamily="34" charset="0"/>
              <a:buChar char="•"/>
              <a:tabLst>
                <a:tab pos="483253" algn="l"/>
              </a:tabLs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share fellowship and network to support one another</a:t>
            </a:r>
            <a:b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Experienced members are expected to </a:t>
            </a:r>
            <a:r>
              <a:rPr lang="en-US" sz="1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 mentor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members seeking leadership roles in the club or district are encouraged to </a:t>
            </a:r>
            <a:r>
              <a:rPr lang="en-US" sz="1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a mentor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Be there for each other. </a:t>
            </a:r>
          </a:p>
          <a:p>
            <a:pPr marL="362439" indent="-362439">
              <a:lnSpc>
                <a:spcPct val="107000"/>
              </a:lnSpc>
              <a:spcAft>
                <a:spcPts val="845"/>
              </a:spcAft>
              <a:buFont typeface="Arial" panose="020B0604020202020204" pitchFamily="34" charset="0"/>
              <a:buChar char="•"/>
              <a:tabLst>
                <a:tab pos="483253" algn="l"/>
              </a:tabLs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have fun</a:t>
            </a:r>
            <a:b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honor and appreciate one another and spread joy?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22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14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10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Beatrice Schori	Governor</a:t>
            </a:r>
          </a:p>
          <a:p>
            <a:r>
              <a:rPr lang="en-US"/>
              <a:t>Donna Sroka 		Lt. Governor</a:t>
            </a:r>
          </a:p>
          <a:p>
            <a:r>
              <a:rPr lang="en-US"/>
              <a:t>Kathryn Patterson	Secretary</a:t>
            </a:r>
          </a:p>
          <a:p>
            <a:r>
              <a:rPr lang="en-US"/>
              <a:t>Terry Timmerman	Treasurer</a:t>
            </a:r>
          </a:p>
          <a:p>
            <a:r>
              <a:rPr lang="en-US"/>
              <a:t>Mary A. Socha		Parliamentarian</a:t>
            </a:r>
          </a:p>
          <a:p>
            <a:r>
              <a:rPr lang="en-US"/>
              <a:t>Vickie Palardy		Area 2 Director</a:t>
            </a:r>
          </a:p>
          <a:p>
            <a:r>
              <a:rPr lang="en-US"/>
              <a:t>Carol Dobson		Area 3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08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91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04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88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Whatever your role is in Zonta and regardless of how long you have been a member, questions come up about who to contact, what we are doing, where to find something, when an event is scheduled, or why we are doing what we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197FB-F3CB-764A-BCF0-2D4D6E8D56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7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400550"/>
            <a:ext cx="5852160" cy="1600200"/>
          </a:xfrm>
        </p:spPr>
        <p:txBody>
          <a:bodyPr>
            <a:normAutofit/>
          </a:bodyPr>
          <a:lstStyle/>
          <a:p>
            <a:r>
              <a:rPr lang="en-US" dirty="0"/>
              <a:t>We will cover basic information about Zonta - so we are all on the same page about this organization. </a:t>
            </a:r>
          </a:p>
          <a:p>
            <a:r>
              <a:rPr lang="en-US" dirty="0"/>
              <a:t>Then we will review what Zonta calls  ‘core competencies’ – </a:t>
            </a:r>
          </a:p>
          <a:p>
            <a:r>
              <a:rPr lang="en-US" dirty="0"/>
              <a:t>The women and men attracted to Zonta  bring many skills and life experiences to the club and        Zonta gives us the </a:t>
            </a:r>
            <a:r>
              <a:rPr lang="en-US" b="1" dirty="0"/>
              <a:t>opportunity</a:t>
            </a:r>
            <a:r>
              <a:rPr lang="en-US" dirty="0"/>
              <a:t> to continue to grow as leaders by developing a set of knowledge and skills that help us be effective in our specific and many Zonta roles.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07B-1A11-439F-94C3-E6E84C12D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0" y="6000751"/>
            <a:ext cx="4436781" cy="2800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A3E45F-1682-41B1-979E-FB935247B218}"/>
              </a:ext>
            </a:extLst>
          </p:cNvPr>
          <p:cNvSpPr txBox="1"/>
          <p:nvPr/>
        </p:nvSpPr>
        <p:spPr>
          <a:xfrm>
            <a:off x="731520" y="8881111"/>
            <a:ext cx="5770880" cy="484748"/>
          </a:xfrm>
          <a:prstGeom prst="rect">
            <a:avLst/>
          </a:prstGeom>
          <a:noFill/>
        </p:spPr>
        <p:txBody>
          <a:bodyPr wrap="square" lIns="96651" tIns="48325" rIns="96651" bIns="48325" rtlCol="0">
            <a:spAutoFit/>
          </a:bodyPr>
          <a:lstStyle/>
          <a:p>
            <a:r>
              <a:rPr lang="en-US" sz="1200" dirty="0"/>
              <a:t>Please be curious as proceed – this is a safe zone to ask  any questions about Zonta!  If I don’t have the answer, I will research it and get back to you.</a:t>
            </a:r>
          </a:p>
        </p:txBody>
      </p:sp>
    </p:spTree>
    <p:extLst>
      <p:ext uri="{BB962C8B-B14F-4D97-AF65-F5344CB8AC3E}">
        <p14:creationId xmlns:p14="http://schemas.microsoft.com/office/powerpoint/2010/main" val="1541499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sign on for the first time – put in your email and when prompted for a password, click I FORGOT MY PASSWORD  You will be able to set one up.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197FB-F3CB-764A-BCF0-2D4D6E8D56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79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Whatever your role is in Zonta and regardless of how long you have been a member, questions come up about who to contact, what we are doing, where to find something, when an event is scheduled, or why we are doing what we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197FB-F3CB-764A-BCF0-2D4D6E8D56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93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51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Whatever your role is in Zonta and regardless of how long you have been a member, questions come up about who to contact, what we are doing, where to find something, when an event is scheduled, or why we are doing what we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197FB-F3CB-764A-BCF0-2D4D6E8D56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73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19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92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2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25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400550"/>
            <a:ext cx="5852160" cy="1600200"/>
          </a:xfrm>
        </p:spPr>
        <p:txBody>
          <a:bodyPr>
            <a:normAutofit/>
          </a:bodyPr>
          <a:lstStyle/>
          <a:p>
            <a:r>
              <a:rPr lang="en-US" dirty="0"/>
              <a:t>We will cover basic information about Zonta - so we are all on the same page about this organization. </a:t>
            </a:r>
          </a:p>
          <a:p>
            <a:r>
              <a:rPr lang="en-US" dirty="0"/>
              <a:t>Then we will review what Zonta calls  ‘core competencies’ – </a:t>
            </a:r>
          </a:p>
          <a:p>
            <a:r>
              <a:rPr lang="en-US" dirty="0"/>
              <a:t>The women and men attracted to Zonta  bring many skills and life experiences to the club and        Zonta gives us the </a:t>
            </a:r>
            <a:r>
              <a:rPr lang="en-US" b="1" dirty="0"/>
              <a:t>opportunity</a:t>
            </a:r>
            <a:r>
              <a:rPr lang="en-US" dirty="0"/>
              <a:t> to continue to grow as leaders by developing a set of knowledge and skills that help us be effective in our specific and many Zonta roles.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07B-1A11-439F-94C3-E6E84C12D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0" y="6000751"/>
            <a:ext cx="4436781" cy="2800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A3E45F-1682-41B1-979E-FB935247B218}"/>
              </a:ext>
            </a:extLst>
          </p:cNvPr>
          <p:cNvSpPr txBox="1"/>
          <p:nvPr/>
        </p:nvSpPr>
        <p:spPr>
          <a:xfrm>
            <a:off x="731520" y="8881111"/>
            <a:ext cx="5770880" cy="484748"/>
          </a:xfrm>
          <a:prstGeom prst="rect">
            <a:avLst/>
          </a:prstGeom>
          <a:noFill/>
        </p:spPr>
        <p:txBody>
          <a:bodyPr wrap="square" lIns="96651" tIns="48325" rIns="96651" bIns="48325" rtlCol="0">
            <a:spAutoFit/>
          </a:bodyPr>
          <a:lstStyle/>
          <a:p>
            <a:r>
              <a:rPr lang="en-US" sz="1200" dirty="0"/>
              <a:t>Please be curious as proceed – this is a safe zone to ask  any questions about Zonta!  If I don’t have the answer, I will research it and get back to you.</a:t>
            </a:r>
          </a:p>
        </p:txBody>
      </p:sp>
    </p:spTree>
    <p:extLst>
      <p:ext uri="{BB962C8B-B14F-4D97-AF65-F5344CB8AC3E}">
        <p14:creationId xmlns:p14="http://schemas.microsoft.com/office/powerpoint/2010/main" val="305831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0240" y="4560571"/>
            <a:ext cx="5852160" cy="4320540"/>
          </a:xfrm>
        </p:spPr>
        <p:txBody>
          <a:bodyPr/>
          <a:lstStyle/>
          <a:p>
            <a:r>
              <a:rPr lang="en-US" dirty="0"/>
              <a:t>In the early 1900’s women were entering the workforce but rarely held leadership positions and were purposely excluded from service organizations like Rotary. </a:t>
            </a:r>
          </a:p>
          <a:p>
            <a:r>
              <a:rPr lang="en-US" dirty="0"/>
              <a:t>A group of 5 business women in Buffalo NY, led by Marian deforest, conceived of the idea of a strong network of women in business positions who would work to take their rightful place in the professions next to men. </a:t>
            </a:r>
          </a:p>
          <a:p>
            <a:endParaRPr lang="en-US" dirty="0"/>
          </a:p>
          <a:p>
            <a:r>
              <a:rPr lang="en-US" dirty="0"/>
              <a:t>The idea spread rapidly and by November 8, 1919, nine clubs with 600 members drafted and adopted bylaws and a constitution. They chose the name Zonta – a word meaning honest and trustworthy, an emblem, and the colors of mahogany and gold. </a:t>
            </a:r>
            <a:br>
              <a:rPr lang="en-US" dirty="0"/>
            </a:br>
            <a:r>
              <a:rPr lang="en-US" dirty="0"/>
              <a:t>Their mission was to support women’s rights, promote ethics in business and work for world peace. </a:t>
            </a:r>
          </a:p>
          <a:p>
            <a:r>
              <a:rPr lang="en-US" dirty="0"/>
              <a:t>Zonta International was incorporated in the state of Illinois when the first European club was formed in Vienna Austria in 1930.;</a:t>
            </a:r>
          </a:p>
          <a:p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r>
              <a:rPr lang="en-US" dirty="0"/>
              <a:t>(derived from the </a:t>
            </a:r>
            <a:r>
              <a:rPr lang="en-US" dirty="0" err="1"/>
              <a:t>Lakhota</a:t>
            </a:r>
            <a:r>
              <a:rPr lang="en-US" dirty="0"/>
              <a:t> language of the </a:t>
            </a:r>
            <a:r>
              <a:rPr lang="en-US" dirty="0" err="1"/>
              <a:t>NativeAmerican</a:t>
            </a:r>
            <a:r>
              <a:rPr lang="en-US" dirty="0"/>
              <a:t> Sioux peoples)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5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sz="1600" dirty="0"/>
              <a:t>ike other women’s organizations, Zonta encourages teamwork, courage, risk-taking, and self-reliance. and it also represents leadership, decision-making and self-development.</a:t>
            </a:r>
          </a:p>
          <a:p>
            <a:r>
              <a:rPr lang="en-US" sz="1600" b="1" dirty="0"/>
              <a:t>Zontians are influencers and change agents</a:t>
            </a:r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0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2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9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1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causes we work on locally and globally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8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9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37600" y="6356867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3908552"/>
            <a:ext cx="8940800" cy="1146048"/>
          </a:xfrm>
        </p:spPr>
        <p:txBody>
          <a:bodyPr>
            <a:noAutofit/>
          </a:bodyPr>
          <a:lstStyle>
            <a:lvl1pPr algn="l">
              <a:defRPr sz="3600" b="1" baseline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 Name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819144"/>
            <a:ext cx="9753600" cy="0"/>
          </a:xfrm>
          <a:prstGeom prst="line">
            <a:avLst/>
          </a:prstGeom>
          <a:ln w="5715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64174"/>
            <a:ext cx="3885499" cy="29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Orientation and Refresher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1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37600" y="6356867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22405" y="4953000"/>
            <a:ext cx="9107055" cy="1295400"/>
          </a:xfrm>
        </p:spPr>
        <p:txBody>
          <a:bodyPr>
            <a:noAutofit/>
          </a:bodyPr>
          <a:lstStyle>
            <a:lvl1pPr algn="l">
              <a:defRPr sz="2600" b="0" baseline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Name, Name</a:t>
            </a:r>
            <a:br>
              <a:rPr lang="en-US" dirty="0"/>
            </a:br>
            <a:r>
              <a:rPr lang="en-US" dirty="0"/>
              <a:t>Zonta Club 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19144"/>
            <a:ext cx="9753600" cy="0"/>
          </a:xfrm>
          <a:prstGeom prst="line">
            <a:avLst/>
          </a:prstGeom>
          <a:ln w="5715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422400" y="3819144"/>
            <a:ext cx="8940800" cy="1286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64174"/>
            <a:ext cx="3885499" cy="29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2650937"/>
            <a:ext cx="10668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Zonta International is a leading global organization of professionals empowering women through service and advocacy.</a:t>
            </a:r>
          </a:p>
        </p:txBody>
      </p:sp>
      <p:pic>
        <p:nvPicPr>
          <p:cNvPr id="9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279400"/>
            <a:ext cx="1066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3600" dirty="0"/>
              <a:t>Zonta International Mission</a:t>
            </a:r>
          </a:p>
        </p:txBody>
      </p:sp>
    </p:spTree>
    <p:extLst>
      <p:ext uri="{BB962C8B-B14F-4D97-AF65-F5344CB8AC3E}">
        <p14:creationId xmlns:p14="http://schemas.microsoft.com/office/powerpoint/2010/main" val="414351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933583" y="2216030"/>
            <a:ext cx="10668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Zonta International envisions a world in which women's rights are recognized as human rights and every woman is able to achieve her full potential.</a:t>
            </a:r>
          </a:p>
          <a:p>
            <a:pPr algn="ctr">
              <a:defRPr/>
            </a:pPr>
            <a:endParaRPr lang="en-US" altLang="en-US" sz="2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In such a world, women have access to all resources and are represented in decision-making positions on an equal basis with men.</a:t>
            </a:r>
          </a:p>
          <a:p>
            <a:pPr algn="ctr">
              <a:defRPr/>
            </a:pPr>
            <a:endParaRPr lang="en-US" altLang="en-US" sz="2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In such a world, no woman lives in fear of violence</a:t>
            </a:r>
            <a:r>
              <a:rPr lang="en-US" altLang="en-US" sz="2600" dirty="0">
                <a:solidFill>
                  <a:srgbClr val="802528"/>
                </a:solidFill>
              </a:rPr>
              <a:t>.</a:t>
            </a:r>
          </a:p>
        </p:txBody>
      </p:sp>
      <p:pic>
        <p:nvPicPr>
          <p:cNvPr id="15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3584" y="279400"/>
            <a:ext cx="1066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3600" dirty="0"/>
              <a:t>Zonta International Vision</a:t>
            </a:r>
          </a:p>
        </p:txBody>
      </p:sp>
    </p:spTree>
    <p:extLst>
      <p:ext uri="{BB962C8B-B14F-4D97-AF65-F5344CB8AC3E}">
        <p14:creationId xmlns:p14="http://schemas.microsoft.com/office/powerpoint/2010/main" val="25025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4639"/>
            <a:ext cx="106679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2"/>
            <a:ext cx="106680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5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5283200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00202"/>
            <a:ext cx="5283200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2" y="274639"/>
            <a:ext cx="106679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3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10668000" cy="1146048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535114"/>
            <a:ext cx="5283197" cy="63976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2174875"/>
            <a:ext cx="5283197" cy="39512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535114"/>
            <a:ext cx="52832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174875"/>
            <a:ext cx="5283200" cy="39512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8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&amp; Contrib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08201"/>
            <a:ext cx="10668000" cy="4017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04804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Acknowledgements and  Contributions</a:t>
            </a:r>
          </a:p>
        </p:txBody>
      </p:sp>
      <p:pic>
        <p:nvPicPr>
          <p:cNvPr id="13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78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779862"/>
            <a:ext cx="3251200" cy="3031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52900" y="5451779"/>
            <a:ext cx="388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www.zonta.org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387157"/>
            <a:ext cx="6400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000" b="0" dirty="0">
                <a:solidFill>
                  <a:srgbClr val="802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copyright</a:t>
            </a:r>
            <a:r>
              <a:rPr lang="en-US" sz="1000" b="0" baseline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10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© 2016 Zonta International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2129331"/>
            <a:ext cx="3072640" cy="23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0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2020-2022 Biennium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Orientation and Refresher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BAED-8C20-4E4D-BEE8-99B6A273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6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ontadistrict1.org/area-1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zontadistrict1.org/area-2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t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4008003"/>
            <a:ext cx="8940800" cy="947147"/>
          </a:xfrm>
        </p:spPr>
        <p:txBody>
          <a:bodyPr/>
          <a:lstStyle/>
          <a:p>
            <a:r>
              <a:rPr lang="en-US" dirty="0"/>
              <a:t>Club Member Orientation </a:t>
            </a:r>
            <a:br>
              <a:rPr lang="en-US" dirty="0"/>
            </a:br>
            <a:r>
              <a:rPr lang="en-US" dirty="0"/>
              <a:t>&amp; Refresher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BD0122A-CC6E-4FBE-8783-007A84DCB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0" y="610108"/>
            <a:ext cx="269748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7B34B-75A1-4302-94B7-506C3BB01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1089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600" b="1" dirty="0"/>
              <a:t>Membership is the heart of our organization</a:t>
            </a:r>
          </a:p>
          <a:p>
            <a:pPr marL="0" indent="0">
              <a:buNone/>
            </a:pPr>
            <a:r>
              <a:rPr lang="en-US" sz="3600" dirty="0"/>
              <a:t>We share skills, competencies and experience to ensure mission fulfillment and vision achievement.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Members are the public image of Zonta within the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A55C8-7D36-45C7-AE18-3722CE2C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B1BAED-8C20-4E4D-BEE8-99B6A273657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B2E66-64F4-40F5-A020-133B406C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274639"/>
            <a:ext cx="10667999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Be Actively Engaged in the Club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978AD-FDBE-4BB4-89B4-7D3A85B1E0D3}"/>
              </a:ext>
            </a:extLst>
          </p:cNvPr>
          <p:cNvSpPr txBox="1"/>
          <p:nvPr/>
        </p:nvSpPr>
        <p:spPr>
          <a:xfrm>
            <a:off x="381000" y="533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604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Club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417639"/>
            <a:ext cx="8382000" cy="4556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club is the basic organizational unit of Zonta. Members belong to </a:t>
            </a:r>
            <a:r>
              <a:rPr lang="en-US" sz="3600" u="sng" dirty="0"/>
              <a:t>clubs</a:t>
            </a:r>
            <a:r>
              <a:rPr lang="en-US" sz="3600" dirty="0"/>
              <a:t> – not </a:t>
            </a:r>
            <a:r>
              <a:rPr lang="en-US" sz="3600" u="sng" dirty="0"/>
              <a:t>chapters</a:t>
            </a:r>
            <a:r>
              <a:rPr lang="en-US" sz="3600" dirty="0"/>
              <a:t>. It is the club that is the voting power at the district and international levels. Clubs make decisions and elect leadership.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12" descr="MPj04010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2801" y="4267201"/>
            <a:ext cx="3063151" cy="2041525"/>
          </a:xfrm>
          <a:prstGeom prst="rect">
            <a:avLst/>
          </a:prstGeom>
          <a:noFill/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CB3943-1243-47B2-BB88-5EB88DC3984D}"/>
              </a:ext>
            </a:extLst>
          </p:cNvPr>
          <p:cNvSpPr txBox="1"/>
          <p:nvPr/>
        </p:nvSpPr>
        <p:spPr>
          <a:xfrm>
            <a:off x="381000" y="533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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Purpose of Clubs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998" y="1446733"/>
            <a:ext cx="10134594" cy="48926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Provide local and international service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To raise funds to support service projects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To educate, inform and advocate for women’s issues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To actively seek to increase Zonta membership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To share fellowship and network to </a:t>
            </a:r>
            <a:br>
              <a:rPr lang="en-US" sz="3200" dirty="0"/>
            </a:br>
            <a:r>
              <a:rPr lang="en-US" sz="3200" dirty="0"/>
              <a:t>support one another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To have fun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3200" dirty="0"/>
            </a:br>
            <a:r>
              <a:rPr lang="en-US" sz="3200" dirty="0"/>
              <a:t>Examples?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5521" r="2655" b="1564"/>
          <a:stretch/>
        </p:blipFill>
        <p:spPr>
          <a:xfrm>
            <a:off x="8229600" y="4038600"/>
            <a:ext cx="3558746" cy="23008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729A32-1F29-496E-8766-4115B7D642BD}"/>
              </a:ext>
            </a:extLst>
          </p:cNvPr>
          <p:cNvSpPr txBox="1"/>
          <p:nvPr/>
        </p:nvSpPr>
        <p:spPr>
          <a:xfrm>
            <a:off x="381000" y="533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014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A55C8-7D36-45C7-AE18-3722CE2C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B1BAED-8C20-4E4D-BEE8-99B6A273657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B2E66-64F4-40F5-A020-133B406C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52414"/>
            <a:ext cx="10667999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Get to Know Zonta: Structure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8A37DE1-5ADC-472B-9672-57445E98C60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9434321"/>
              </p:ext>
            </p:extLst>
          </p:nvPr>
        </p:nvGraphicFramePr>
        <p:xfrm>
          <a:off x="6477000" y="1460126"/>
          <a:ext cx="5283200" cy="1371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E981D9F-EDF5-4A03-961A-2CB3D6DE3C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338" y="1395414"/>
            <a:ext cx="4419600" cy="4712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CB4B1-50FC-404B-9211-3E6EF4A95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9895" y="2171698"/>
            <a:ext cx="5532210" cy="3226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0ECB72-2DE5-4B27-81D3-1B94ED47F465}"/>
              </a:ext>
            </a:extLst>
          </p:cNvPr>
          <p:cNvSpPr txBox="1"/>
          <p:nvPr/>
        </p:nvSpPr>
        <p:spPr>
          <a:xfrm>
            <a:off x="533400" y="575980"/>
            <a:ext cx="534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719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Club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856" y="1295400"/>
            <a:ext cx="10668000" cy="4800598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SzPct val="110000"/>
              <a:buNone/>
            </a:pPr>
            <a:r>
              <a:rPr lang="en-US" sz="3200" b="1" dirty="0"/>
              <a:t>Leadership: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Elected officers and directors = the Club board of directors</a:t>
            </a:r>
          </a:p>
          <a:p>
            <a:pPr marL="865188" lvl="2" indent="-465138">
              <a:buSzPct val="110000"/>
            </a:pPr>
            <a:r>
              <a:rPr lang="en-US" sz="3200" dirty="0"/>
              <a:t>President, Vice President, Treasurer, Secretary, at least two directors</a:t>
            </a:r>
          </a:p>
          <a:p>
            <a:pPr marL="865188" lvl="2" indent="-465138">
              <a:buSzPct val="110000"/>
            </a:pPr>
            <a:r>
              <a:rPr lang="en-US" sz="3200" dirty="0"/>
              <a:t>(Recommended term of office — two years to match Zonta International biennium)</a:t>
            </a:r>
          </a:p>
          <a:p>
            <a:pPr marL="0" lvl="1" indent="0">
              <a:buSzPct val="110000"/>
              <a:buNone/>
            </a:pPr>
            <a:r>
              <a:rPr lang="en-US" sz="3200" b="1" dirty="0"/>
              <a:t>Committees: </a:t>
            </a:r>
            <a:br>
              <a:rPr lang="en-US" sz="3200" b="1" dirty="0"/>
            </a:br>
            <a:r>
              <a:rPr lang="en-US" sz="3200" dirty="0"/>
              <a:t>Elected and required</a:t>
            </a:r>
          </a:p>
          <a:p>
            <a:pPr marL="865188" lvl="2" indent="-465138">
              <a:buSzPct val="110000"/>
            </a:pPr>
            <a:r>
              <a:rPr lang="en-US" sz="3200" dirty="0"/>
              <a:t>Nominating, membership, service, advocacy, and others authorized by the club board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EA271-C4DE-46D9-9A67-EBBB718A32DA}"/>
              </a:ext>
            </a:extLst>
          </p:cNvPr>
          <p:cNvSpPr txBox="1"/>
          <p:nvPr/>
        </p:nvSpPr>
        <p:spPr>
          <a:xfrm>
            <a:off x="381000" y="575980"/>
            <a:ext cx="534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604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Zonta District 1    (31 other Districts)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11" y="1295400"/>
            <a:ext cx="10668000" cy="480059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500" b="1" i="0" dirty="0">
                <a:solidFill>
                  <a:srgbClr val="444444"/>
                </a:solidFill>
                <a:effectLst/>
              </a:rPr>
              <a:t>District 01 Clubs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8800"/>
                </a:solidFill>
                <a:effectLst/>
                <a:hlinkClick r:id="rId3"/>
              </a:rPr>
              <a:t>Area 1 ~ Maine, NH &amp; VT and Nova Scotia CA</a:t>
            </a:r>
            <a:r>
              <a:rPr lang="en-US" b="0" i="0" u="none" strike="noStrike" dirty="0">
                <a:solidFill>
                  <a:srgbClr val="FF8800"/>
                </a:solidFill>
                <a:effectLst/>
              </a:rPr>
              <a:t>  	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8800"/>
                </a:solidFill>
                <a:effectLst/>
                <a:hlinkClick r:id="rId4"/>
              </a:rPr>
              <a:t>Area 2 ~ MA, CT &amp; RI</a:t>
            </a:r>
            <a:endParaRPr lang="en-US" b="0" i="0" u="none" strike="noStrike" dirty="0">
              <a:solidFill>
                <a:srgbClr val="FF8800"/>
              </a:solidFill>
              <a:effectLst/>
            </a:endParaRPr>
          </a:p>
          <a:p>
            <a:pPr marL="0" indent="0" algn="l">
              <a:buNone/>
            </a:pPr>
            <a:br>
              <a:rPr lang="en-US" dirty="0"/>
            </a:br>
            <a:r>
              <a:rPr lang="en-US" sz="3200" b="1" dirty="0"/>
              <a:t>Leadership: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Elected officers and directors = the District Board</a:t>
            </a:r>
          </a:p>
          <a:p>
            <a:pPr marL="865188" lvl="2" indent="-465138">
              <a:buSzPct val="110000"/>
            </a:pPr>
            <a:r>
              <a:rPr lang="en-US" sz="3200" dirty="0"/>
              <a:t>Governor, Lt. Governor, treasurer, secretary, at least two directors</a:t>
            </a:r>
          </a:p>
          <a:p>
            <a:pPr marL="0" lvl="1" indent="0">
              <a:buSzPct val="110000"/>
              <a:buNone/>
            </a:pPr>
            <a:r>
              <a:rPr lang="en-US" sz="3200" dirty="0"/>
              <a:t>Committees mirror Club 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EA271-C4DE-46D9-9A67-EBBB718A32DA}"/>
              </a:ext>
            </a:extLst>
          </p:cNvPr>
          <p:cNvSpPr txBox="1"/>
          <p:nvPr/>
        </p:nvSpPr>
        <p:spPr>
          <a:xfrm>
            <a:off x="381000" y="575980"/>
            <a:ext cx="534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103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9"/>
            <a:ext cx="10439405" cy="1143000"/>
          </a:xfrm>
        </p:spPr>
        <p:txBody>
          <a:bodyPr/>
          <a:lstStyle/>
          <a:p>
            <a:pPr algn="l"/>
            <a:r>
              <a:rPr lang="en-US" dirty="0"/>
              <a:t>International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10668000" cy="4800598"/>
          </a:xfrm>
        </p:spPr>
        <p:txBody>
          <a:bodyPr>
            <a:normAutofit/>
          </a:bodyPr>
          <a:lstStyle/>
          <a:p>
            <a:pPr marL="0" lvl="1" indent="0">
              <a:buSzPct val="110000"/>
              <a:buNone/>
            </a:pPr>
            <a:r>
              <a:rPr lang="en-US" sz="3200" b="1" dirty="0"/>
              <a:t>Leadership: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Elected officers and directors = the International Board</a:t>
            </a:r>
          </a:p>
          <a:p>
            <a:pPr marL="865188" lvl="2" indent="-465138">
              <a:buSzPct val="110000"/>
            </a:pPr>
            <a:r>
              <a:rPr lang="en-US" sz="3200" dirty="0"/>
              <a:t>President, President-elect, Vice President, Treasurer/Secretary, seven Directors</a:t>
            </a:r>
          </a:p>
          <a:p>
            <a:pPr marL="0" lvl="1" indent="0">
              <a:buSzPct val="110000"/>
              <a:buNone/>
            </a:pPr>
            <a:r>
              <a:rPr lang="en-US" sz="3200" b="1" dirty="0"/>
              <a:t>International Committees: </a:t>
            </a:r>
            <a:br>
              <a:rPr lang="en-US" sz="3200" b="1" dirty="0"/>
            </a:br>
            <a:r>
              <a:rPr lang="en-US" sz="3200" dirty="0"/>
              <a:t>Elected and required</a:t>
            </a:r>
          </a:p>
          <a:p>
            <a:pPr marL="865188" lvl="2" indent="-465138">
              <a:buSzPct val="110000"/>
            </a:pPr>
            <a:r>
              <a:rPr lang="en-US" sz="3200" dirty="0"/>
              <a:t>Nominating, membership, service, advocacy, and others authorized by the International board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EA271-C4DE-46D9-9A67-EBBB718A32DA}"/>
              </a:ext>
            </a:extLst>
          </p:cNvPr>
          <p:cNvSpPr txBox="1"/>
          <p:nvPr/>
        </p:nvSpPr>
        <p:spPr>
          <a:xfrm>
            <a:off x="533400" y="575980"/>
            <a:ext cx="534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899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9"/>
            <a:ext cx="10287005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Leaders Serve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8BF89C14-2C82-4ED1-9AA0-1851F2382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1" y="1219200"/>
            <a:ext cx="10963275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34E4A-E57D-4313-BAEB-0EB4172AA533}"/>
              </a:ext>
            </a:extLst>
          </p:cNvPr>
          <p:cNvSpPr txBox="1"/>
          <p:nvPr/>
        </p:nvSpPr>
        <p:spPr>
          <a:xfrm>
            <a:off x="533400" y="575980"/>
            <a:ext cx="534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254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A55C8-7D36-45C7-AE18-3722CE2C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B1BAED-8C20-4E4D-BEE8-99B6A273657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B2E66-64F4-40F5-A020-133B406C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2414"/>
            <a:ext cx="9573491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Zonta Resources – ZI Public Website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22A054-BD69-40C2-971A-CAB8FB44E5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4509" y="1330853"/>
            <a:ext cx="7823200" cy="4999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552C1-79C0-4346-99B5-A5B0906A7673}"/>
              </a:ext>
            </a:extLst>
          </p:cNvPr>
          <p:cNvSpPr txBox="1"/>
          <p:nvPr/>
        </p:nvSpPr>
        <p:spPr>
          <a:xfrm>
            <a:off x="9220200" y="2209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Zonta.org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EF035-2300-4A88-88EF-CC9A6CEB9483}"/>
              </a:ext>
            </a:extLst>
          </p:cNvPr>
          <p:cNvSpPr txBox="1"/>
          <p:nvPr/>
        </p:nvSpPr>
        <p:spPr>
          <a:xfrm>
            <a:off x="304800" y="527690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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987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ACA1-C03F-E44F-8E3B-44443607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15962"/>
            <a:ext cx="10266680" cy="70167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Can you find…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085FF-E9C9-3B46-8584-1346950B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/>
          <a:p>
            <a:pPr lvl="0"/>
            <a:fld id="{71D00C28-2252-7A46-BDE1-23546EACCE2C}" type="slidenum">
              <a:rPr lang="en-US" noProof="0" smtClean="0"/>
              <a:pPr lvl="0"/>
              <a:t>19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45A39-4CC1-4A6E-A833-0812BBE2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Orientation and Refresher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DBAB7-6C24-417B-93AF-86322B0DBBBB}"/>
              </a:ext>
            </a:extLst>
          </p:cNvPr>
          <p:cNvSpPr txBox="1"/>
          <p:nvPr/>
        </p:nvSpPr>
        <p:spPr>
          <a:xfrm>
            <a:off x="1371600" y="1981200"/>
            <a:ext cx="10190480" cy="5113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 about Zonta’s global service projects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and form for JMK scholarship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Zonta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videos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 of the Zonta International Board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to donate to the Foundation for Women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endParaRPr lang="en-US" sz="2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90B5DDD-7FA7-441F-9110-23C6DFD7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080" y="2141951"/>
            <a:ext cx="2743200" cy="2351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27EF6-E9E3-446D-81C9-7BDE5098C3D5}"/>
              </a:ext>
            </a:extLst>
          </p:cNvPr>
          <p:cNvSpPr txBox="1"/>
          <p:nvPr/>
        </p:nvSpPr>
        <p:spPr>
          <a:xfrm>
            <a:off x="304800" y="527690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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518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98763" y="1447800"/>
            <a:ext cx="8153400" cy="4267200"/>
          </a:xfrm>
        </p:spPr>
        <p:txBody>
          <a:bodyPr>
            <a:normAutofit/>
          </a:bodyPr>
          <a:lstStyle/>
          <a:p>
            <a:r>
              <a:rPr lang="en-US" sz="3200" dirty="0"/>
              <a:t>Historical perspective</a:t>
            </a:r>
          </a:p>
          <a:p>
            <a:r>
              <a:rPr lang="en-US" sz="3200" dirty="0"/>
              <a:t>Mission, Vision, Values, Causes</a:t>
            </a:r>
          </a:p>
          <a:p>
            <a:r>
              <a:rPr lang="en-US" sz="3200" dirty="0"/>
              <a:t>Core competencies for members</a:t>
            </a:r>
          </a:p>
          <a:p>
            <a:pPr lvl="1"/>
            <a:r>
              <a:rPr lang="en-US" sz="3000" dirty="0"/>
              <a:t>Be Actively Engaged</a:t>
            </a:r>
          </a:p>
          <a:p>
            <a:pPr lvl="1"/>
            <a:r>
              <a:rPr lang="en-US" sz="3000" dirty="0"/>
              <a:t>Get to Know Zonta (big picture)</a:t>
            </a:r>
          </a:p>
          <a:p>
            <a:pPr lvl="1"/>
            <a:r>
              <a:rPr lang="en-US" sz="3000" dirty="0"/>
              <a:t>Use Zonta Resources</a:t>
            </a:r>
          </a:p>
          <a:p>
            <a:pPr lvl="1"/>
            <a:r>
              <a:rPr lang="en-US" sz="3000" dirty="0"/>
              <a:t>Promote Advocacy and Service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602" y="3268664"/>
            <a:ext cx="3031798" cy="28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3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ACA1-C03F-E44F-8E3B-44443607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65125"/>
            <a:ext cx="10896600" cy="74734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Zonta International’s Member Site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922EB5B-026A-ED47-96A3-20DA6BA2EA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4" y="1290743"/>
            <a:ext cx="3566478" cy="38133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 </a:t>
            </a:r>
            <a:r>
              <a:rPr lang="en-US" sz="3200" dirty="0">
                <a:hlinkClick r:id="rId3"/>
              </a:rPr>
              <a:t>www.Zonta.org</a:t>
            </a:r>
            <a:br>
              <a:rPr lang="en-US" sz="3200" dirty="0"/>
            </a:br>
            <a:r>
              <a:rPr lang="en-US" sz="3200" dirty="0"/>
              <a:t>My Zonta tab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085FF-E9C9-3B46-8584-1346950B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/>
          <a:p>
            <a:pPr lvl="0"/>
            <a:fld id="{71D00C28-2252-7A46-BDE1-23546EACCE2C}" type="slidenum">
              <a:rPr lang="en-US" noProof="0" smtClean="0"/>
              <a:pPr lvl="0"/>
              <a:t>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45A39-4CC1-4A6E-A833-0812BBE2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Orientation and Refresher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DBAB7-6C24-417B-93AF-86322B0DBBBB}"/>
              </a:ext>
            </a:extLst>
          </p:cNvPr>
          <p:cNvSpPr txBox="1"/>
          <p:nvPr/>
        </p:nvSpPr>
        <p:spPr>
          <a:xfrm>
            <a:off x="4183972" y="1252604"/>
            <a:ext cx="7340252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page</a:t>
            </a:r>
            <a:r>
              <a:rPr lang="en-US" sz="2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links to key information to support your membership, fundraising, service, advocacy and leadership initiatives.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34CCC9-2DE8-4500-9137-65A090F1CFBA}"/>
              </a:ext>
            </a:extLst>
          </p:cNvPr>
          <p:cNvSpPr/>
          <p:nvPr/>
        </p:nvSpPr>
        <p:spPr>
          <a:xfrm>
            <a:off x="751840" y="2417477"/>
            <a:ext cx="2529683" cy="238820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DD026-05FE-41EE-936A-0F9E20BE0F7C}"/>
              </a:ext>
            </a:extLst>
          </p:cNvPr>
          <p:cNvSpPr txBox="1"/>
          <p:nvPr/>
        </p:nvSpPr>
        <p:spPr>
          <a:xfrm>
            <a:off x="1219200" y="2672080"/>
            <a:ext cx="1859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Access to materials just for Zonta members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A1DFD2-14D8-4E77-A0EB-63B428F7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498" y="2154741"/>
            <a:ext cx="2743200" cy="40690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C60421-4DCA-4513-BCC5-5F165BCF726D}"/>
              </a:ext>
            </a:extLst>
          </p:cNvPr>
          <p:cNvSpPr txBox="1"/>
          <p:nvPr/>
        </p:nvSpPr>
        <p:spPr>
          <a:xfrm>
            <a:off x="3876042" y="3144520"/>
            <a:ext cx="5067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SIGN IN prompt:</a:t>
            </a:r>
          </a:p>
          <a:p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personal email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(on</a:t>
            </a:r>
            <a:r>
              <a:rPr lang="en-US" dirty="0"/>
              <a:t> file with Zonta)</a:t>
            </a:r>
          </a:p>
          <a:p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personal password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46831-B7B2-4F48-8554-71F2019F8550}"/>
              </a:ext>
            </a:extLst>
          </p:cNvPr>
          <p:cNvSpPr txBox="1"/>
          <p:nvPr/>
        </p:nvSpPr>
        <p:spPr>
          <a:xfrm>
            <a:off x="904240" y="5104092"/>
            <a:ext cx="7249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See also: </a:t>
            </a:r>
            <a:br>
              <a:rPr lang="en-US" b="1" dirty="0"/>
            </a:br>
            <a:r>
              <a:rPr lang="en-US" b="1" dirty="0"/>
              <a:t>ZontaDistrict1.org ~ Resource Center ~ Website Guidance  </a:t>
            </a:r>
            <a:br>
              <a:rPr lang="en-US" b="1" dirty="0"/>
            </a:br>
            <a:r>
              <a:rPr lang="en-US" b="1" dirty="0"/>
              <a:t>Help in logging in and managing your Profile</a:t>
            </a:r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DB545-F040-49D9-80B9-DEF01ADB8A16}"/>
              </a:ext>
            </a:extLst>
          </p:cNvPr>
          <p:cNvSpPr txBox="1"/>
          <p:nvPr/>
        </p:nvSpPr>
        <p:spPr>
          <a:xfrm>
            <a:off x="304800" y="527690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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966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ACA1-C03F-E44F-8E3B-44443607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520" y="469239"/>
            <a:ext cx="10266680" cy="70167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Can you find…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085FF-E9C9-3B46-8584-1346950B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/>
          <a:p>
            <a:pPr lvl="0"/>
            <a:fld id="{71D00C28-2252-7A46-BDE1-23546EACCE2C}" type="slidenum">
              <a:rPr lang="en-US" noProof="0" smtClean="0"/>
              <a:pPr lvl="0"/>
              <a:t>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45A39-4CC1-4A6E-A833-0812BBE2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Orientation and Refresher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DBAB7-6C24-417B-93AF-86322B0DBBBB}"/>
              </a:ext>
            </a:extLst>
          </p:cNvPr>
          <p:cNvSpPr txBox="1"/>
          <p:nvPr/>
        </p:nvSpPr>
        <p:spPr>
          <a:xfrm>
            <a:off x="1077321" y="1330494"/>
            <a:ext cx="10190480" cy="5113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membership # and personal data stored at ZI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Zonta Club Manual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Zonta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Leadership Program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 and Membership Tools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Zonta Store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endParaRPr lang="en-US" sz="2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90B5DDD-7FA7-441F-9110-23C6DFD7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080" y="2141951"/>
            <a:ext cx="2743200" cy="2351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27EF6-E9E3-446D-81C9-7BDE5098C3D5}"/>
              </a:ext>
            </a:extLst>
          </p:cNvPr>
          <p:cNvSpPr txBox="1"/>
          <p:nvPr/>
        </p:nvSpPr>
        <p:spPr>
          <a:xfrm>
            <a:off x="304800" y="527690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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500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9"/>
            <a:ext cx="10896605" cy="1143000"/>
          </a:xfrm>
        </p:spPr>
        <p:txBody>
          <a:bodyPr/>
          <a:lstStyle/>
          <a:p>
            <a:pPr algn="l"/>
            <a:r>
              <a:rPr lang="en-US" dirty="0"/>
              <a:t>Zonta District 1 Website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B9653-59FF-4231-B827-F9E79CDCE7C6}"/>
              </a:ext>
            </a:extLst>
          </p:cNvPr>
          <p:cNvSpPr txBox="1"/>
          <p:nvPr/>
        </p:nvSpPr>
        <p:spPr>
          <a:xfrm>
            <a:off x="8382000" y="2743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ZontaDistrict1.org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F10EC-9814-41CE-B486-096A0E8FFA67}"/>
              </a:ext>
            </a:extLst>
          </p:cNvPr>
          <p:cNvSpPr txBox="1"/>
          <p:nvPr/>
        </p:nvSpPr>
        <p:spPr>
          <a:xfrm>
            <a:off x="304800" y="527690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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4DE61-54F6-6F98-7963-32F7E8C06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54510"/>
            <a:ext cx="5486400" cy="42305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ACA1-C03F-E44F-8E3B-44443607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520" y="469239"/>
            <a:ext cx="10266680" cy="70167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Can you find…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085FF-E9C9-3B46-8584-1346950B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/>
          <a:p>
            <a:pPr lvl="0"/>
            <a:fld id="{71D00C28-2252-7A46-BDE1-23546EACCE2C}" type="slidenum">
              <a:rPr lang="en-US" noProof="0" smtClean="0"/>
              <a:pPr lvl="0"/>
              <a:t>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45A39-4CC1-4A6E-A833-0812BBE2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Orientation and Refresher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DBAB7-6C24-417B-93AF-86322B0DBBBB}"/>
              </a:ext>
            </a:extLst>
          </p:cNvPr>
          <p:cNvSpPr txBox="1"/>
          <p:nvPr/>
        </p:nvSpPr>
        <p:spPr>
          <a:xfrm>
            <a:off x="1077321" y="1330494"/>
            <a:ext cx="10190480" cy="492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current District Newsletter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 on the Clubs in Area 2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Past and Current Event info in the District 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Committee Chairmen 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District Resource Center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endParaRPr lang="en-US" sz="2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90B5DDD-7FA7-441F-9110-23C6DFD7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080" y="2141951"/>
            <a:ext cx="2743200" cy="2351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27EF6-E9E3-446D-81C9-7BDE5098C3D5}"/>
              </a:ext>
            </a:extLst>
          </p:cNvPr>
          <p:cNvSpPr txBox="1"/>
          <p:nvPr/>
        </p:nvSpPr>
        <p:spPr>
          <a:xfrm>
            <a:off x="304800" y="527690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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071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9"/>
            <a:ext cx="10744205" cy="1143000"/>
          </a:xfrm>
        </p:spPr>
        <p:txBody>
          <a:bodyPr/>
          <a:lstStyle/>
          <a:p>
            <a:pPr algn="l"/>
            <a:r>
              <a:rPr lang="en-US" dirty="0"/>
              <a:t>Other Zonta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60FEF-FF54-4688-A8E4-A90ED5940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19200"/>
            <a:ext cx="6705600" cy="5123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5B94A-7B0C-4876-9A24-CA261E214CA7}"/>
              </a:ext>
            </a:extLst>
          </p:cNvPr>
          <p:cNvSpPr txBox="1"/>
          <p:nvPr/>
        </p:nvSpPr>
        <p:spPr>
          <a:xfrm>
            <a:off x="304800" y="527690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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1274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6" y="274639"/>
            <a:ext cx="11734799" cy="1143000"/>
          </a:xfrm>
        </p:spPr>
        <p:txBody>
          <a:bodyPr/>
          <a:lstStyle/>
          <a:p>
            <a:r>
              <a:rPr lang="en-US" dirty="0"/>
              <a:t>Use Zonta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60FEF-FF54-4688-A8E4-A90ED5940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19200"/>
            <a:ext cx="6705600" cy="5123726"/>
          </a:xfrm>
          <a:prstGeom prst="rect">
            <a:avLst/>
          </a:prstGeom>
        </p:spPr>
      </p:pic>
      <p:pic>
        <p:nvPicPr>
          <p:cNvPr id="3" name="Picture 2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BC55039E-1689-4042-9DD7-F5AB3553E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10744200" cy="6022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D9820A-4493-42C1-8D4B-AE0C93B85F15}"/>
              </a:ext>
            </a:extLst>
          </p:cNvPr>
          <p:cNvSpPr txBox="1"/>
          <p:nvPr/>
        </p:nvSpPr>
        <p:spPr>
          <a:xfrm>
            <a:off x="304800" y="527690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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5540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10134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Our Common Goal: </a:t>
            </a:r>
            <a:br>
              <a:rPr lang="en-US" dirty="0"/>
            </a:br>
            <a:r>
              <a:rPr lang="en-US" b="1" dirty="0"/>
              <a:t>Empowering women through service and advocacy</a:t>
            </a:r>
            <a:r>
              <a:rPr lang="en-US" dirty="0"/>
              <a:t> by </a:t>
            </a:r>
          </a:p>
          <a:p>
            <a:r>
              <a:rPr lang="en-US" dirty="0"/>
              <a:t>Advocating for gender equality</a:t>
            </a:r>
          </a:p>
          <a:p>
            <a:r>
              <a:rPr lang="en-US" dirty="0"/>
              <a:t>Expanding access to education</a:t>
            </a:r>
          </a:p>
          <a:p>
            <a:r>
              <a:rPr lang="en-US" dirty="0"/>
              <a:t>Elevating women to decision-making positions</a:t>
            </a:r>
          </a:p>
          <a:p>
            <a:r>
              <a:rPr lang="en-US" dirty="0"/>
              <a:t>Ending gender-based violence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B1BAED-8C20-4E4D-BEE8-99B6A273657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C49B56-C967-4AC4-AA1A-A2E4BBC91A4C}"/>
              </a:ext>
            </a:extLst>
          </p:cNvPr>
          <p:cNvSpPr txBox="1">
            <a:spLocks/>
          </p:cNvSpPr>
          <p:nvPr/>
        </p:nvSpPr>
        <p:spPr>
          <a:xfrm>
            <a:off x="1295400" y="227014"/>
            <a:ext cx="99313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Promote Advocacy and Service projects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162EF-2839-4648-A56B-16E4C9AB59C6}"/>
              </a:ext>
            </a:extLst>
          </p:cNvPr>
          <p:cNvSpPr txBox="1"/>
          <p:nvPr/>
        </p:nvSpPr>
        <p:spPr>
          <a:xfrm>
            <a:off x="457200" y="45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403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7B34B-75A1-4302-94B7-506C3BB01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1089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600" b="1" dirty="0"/>
              <a:t>Membership is the heart of our organization</a:t>
            </a:r>
          </a:p>
          <a:p>
            <a:pPr marL="0" indent="0">
              <a:buNone/>
            </a:pPr>
            <a:r>
              <a:rPr lang="en-US" sz="3600" dirty="0"/>
              <a:t>We share skills, competencies and experience to ensure mission fulfillment and vision achievement.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Members are the public image of Zonta within the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A55C8-7D36-45C7-AE18-3722CE2C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B1BAED-8C20-4E4D-BEE8-99B6A273657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B2E66-64F4-40F5-A020-133B406C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274639"/>
            <a:ext cx="10667999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Promoting projects starts with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037F0-219D-47ED-82AE-9705B61B05CA}"/>
              </a:ext>
            </a:extLst>
          </p:cNvPr>
          <p:cNvSpPr txBox="1"/>
          <p:nvPr/>
        </p:nvSpPr>
        <p:spPr>
          <a:xfrm>
            <a:off x="266701" y="60177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9193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Club Member </a:t>
            </a:r>
            <a:r>
              <a:rPr lang="en-US"/>
              <a:t>Orientation &amp; Refresher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98763" y="1447800"/>
            <a:ext cx="8153400" cy="4267200"/>
          </a:xfrm>
        </p:spPr>
        <p:txBody>
          <a:bodyPr>
            <a:normAutofit/>
          </a:bodyPr>
          <a:lstStyle/>
          <a:p>
            <a:r>
              <a:rPr lang="en-US" sz="3200" dirty="0"/>
              <a:t>Historical perspective</a:t>
            </a:r>
          </a:p>
          <a:p>
            <a:r>
              <a:rPr lang="en-US" sz="3200" dirty="0"/>
              <a:t>Mission, Vision, Values, Causes</a:t>
            </a:r>
          </a:p>
          <a:p>
            <a:r>
              <a:rPr lang="en-US" sz="3200" dirty="0"/>
              <a:t>Core competencies for members</a:t>
            </a:r>
          </a:p>
          <a:p>
            <a:pPr lvl="1"/>
            <a:r>
              <a:rPr lang="en-US" sz="3000" dirty="0"/>
              <a:t>Be Actively Engaged</a:t>
            </a:r>
          </a:p>
          <a:p>
            <a:pPr lvl="1"/>
            <a:r>
              <a:rPr lang="en-US" sz="3000" dirty="0"/>
              <a:t>Get to Know Zonta (big picture)</a:t>
            </a:r>
          </a:p>
          <a:p>
            <a:pPr lvl="1"/>
            <a:r>
              <a:rPr lang="en-US" sz="3000" dirty="0"/>
              <a:t>Use Zonta Resources</a:t>
            </a:r>
          </a:p>
          <a:p>
            <a:pPr lvl="1"/>
            <a:r>
              <a:rPr lang="en-US" sz="3000" dirty="0"/>
              <a:t>Promote Advocacy and Service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602" y="3268664"/>
            <a:ext cx="3031798" cy="28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6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Historical Perspective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57424" y="2057400"/>
            <a:ext cx="9172575" cy="3962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/>
              <a:t> </a:t>
            </a:r>
            <a:r>
              <a:rPr lang="en-US" sz="3200" dirty="0"/>
              <a:t>1919 — Zonta created to make a difference: </a:t>
            </a:r>
          </a:p>
          <a:p>
            <a:pPr marL="457200" lvl="1" indent="0">
              <a:lnSpc>
                <a:spcPct val="190000"/>
              </a:lnSpc>
              <a:buClr>
                <a:schemeClr val="accent2"/>
              </a:buClr>
              <a:buNone/>
            </a:pPr>
            <a:r>
              <a:rPr lang="en-US" sz="3200" dirty="0"/>
              <a:t>Women’s rights</a:t>
            </a:r>
          </a:p>
          <a:p>
            <a:pPr marL="457200" lvl="1" indent="0">
              <a:lnSpc>
                <a:spcPct val="190000"/>
              </a:lnSpc>
              <a:buClr>
                <a:schemeClr val="accent2"/>
              </a:buClr>
              <a:buNone/>
            </a:pPr>
            <a:r>
              <a:rPr lang="en-US" sz="3200" dirty="0"/>
              <a:t>Ethics in business</a:t>
            </a:r>
          </a:p>
          <a:p>
            <a:pPr marL="457200" lvl="1" indent="0">
              <a:lnSpc>
                <a:spcPct val="190000"/>
              </a:lnSpc>
              <a:buClr>
                <a:schemeClr val="accent2"/>
              </a:buClr>
              <a:buNone/>
            </a:pPr>
            <a:r>
              <a:rPr lang="en-US" sz="3200" dirty="0"/>
              <a:t>World peace</a:t>
            </a:r>
          </a:p>
          <a:p>
            <a:pPr eaLnBrk="1" hangingPunct="1">
              <a:lnSpc>
                <a:spcPct val="190000"/>
              </a:lnSpc>
              <a:buFont typeface="Arial" charset="0"/>
              <a:buChar char="♦"/>
            </a:pPr>
            <a:endParaRPr lang="en-US" sz="2400" dirty="0"/>
          </a:p>
          <a:p>
            <a:pPr eaLnBrk="1" hangingPunct="1">
              <a:buFont typeface="Arial" charset="0"/>
              <a:buChar char="♦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124201"/>
            <a:ext cx="3705224" cy="2577547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004219" y="447676"/>
            <a:ext cx="1020762" cy="969963"/>
            <a:chOff x="3769" y="-1146"/>
            <a:chExt cx="1609" cy="152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785" y="-1131"/>
              <a:ext cx="1577" cy="1495"/>
            </a:xfrm>
            <a:prstGeom prst="rect">
              <a:avLst/>
            </a:prstGeom>
            <a:noFill/>
            <a:ln w="19571">
              <a:solidFill>
                <a:srgbClr val="7C252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AutoShape 4"/>
            <p:cNvSpPr>
              <a:spLocks/>
            </p:cNvSpPr>
            <p:nvPr/>
          </p:nvSpPr>
          <p:spPr bwMode="auto">
            <a:xfrm>
              <a:off x="3842" y="-1086"/>
              <a:ext cx="1470" cy="1406"/>
            </a:xfrm>
            <a:custGeom>
              <a:avLst/>
              <a:gdLst>
                <a:gd name="T0" fmla="+- 0 4882 3842"/>
                <a:gd name="T1" fmla="*/ T0 w 1470"/>
                <a:gd name="T2" fmla="+- 0 217 -1086"/>
                <a:gd name="T3" fmla="*/ 217 h 1406"/>
                <a:gd name="T4" fmla="+- 0 4857 3842"/>
                <a:gd name="T5" fmla="*/ T4 w 1470"/>
                <a:gd name="T6" fmla="+- 0 118 -1086"/>
                <a:gd name="T7" fmla="*/ 118 h 1406"/>
                <a:gd name="T8" fmla="+- 0 4799 3842"/>
                <a:gd name="T9" fmla="*/ T8 w 1470"/>
                <a:gd name="T10" fmla="+- 0 -109 -1086"/>
                <a:gd name="T11" fmla="*/ -109 h 1406"/>
                <a:gd name="T12" fmla="+- 0 4403 3842"/>
                <a:gd name="T13" fmla="*/ T12 w 1470"/>
                <a:gd name="T14" fmla="+- 0 118 -1086"/>
                <a:gd name="T15" fmla="*/ 118 h 1406"/>
                <a:gd name="T16" fmla="+- 0 4626 3842"/>
                <a:gd name="T17" fmla="*/ T16 w 1470"/>
                <a:gd name="T18" fmla="+- 0 -274 -1086"/>
                <a:gd name="T19" fmla="*/ -274 h 1406"/>
                <a:gd name="T20" fmla="+- 0 4729 3842"/>
                <a:gd name="T21" fmla="*/ T20 w 1470"/>
                <a:gd name="T22" fmla="+- 0 -456 -1086"/>
                <a:gd name="T23" fmla="*/ -456 h 1406"/>
                <a:gd name="T24" fmla="+- 0 4406 3842"/>
                <a:gd name="T25" fmla="*/ T24 w 1470"/>
                <a:gd name="T26" fmla="+- 0 -456 -1086"/>
                <a:gd name="T27" fmla="*/ -456 h 1406"/>
                <a:gd name="T28" fmla="+- 0 4334 3842"/>
                <a:gd name="T29" fmla="*/ T28 w 1470"/>
                <a:gd name="T30" fmla="+- 0 -146 -1086"/>
                <a:gd name="T31" fmla="*/ -146 h 1406"/>
                <a:gd name="T32" fmla="+- 0 4526 3842"/>
                <a:gd name="T33" fmla="*/ T32 w 1470"/>
                <a:gd name="T34" fmla="+- 0 -274 -1086"/>
                <a:gd name="T35" fmla="*/ -274 h 1406"/>
                <a:gd name="T36" fmla="+- 0 4246 3842"/>
                <a:gd name="T37" fmla="*/ T36 w 1470"/>
                <a:gd name="T38" fmla="+- 0 217 -1086"/>
                <a:gd name="T39" fmla="*/ 217 h 1406"/>
                <a:gd name="T40" fmla="+- 0 4882 3842"/>
                <a:gd name="T41" fmla="*/ T40 w 1470"/>
                <a:gd name="T42" fmla="+- 0 217 -1086"/>
                <a:gd name="T43" fmla="*/ 217 h 1406"/>
                <a:gd name="T44" fmla="+- 0 5312 3842"/>
                <a:gd name="T45" fmla="*/ T44 w 1470"/>
                <a:gd name="T46" fmla="+- 0 -1086 -1086"/>
                <a:gd name="T47" fmla="*/ -1086 h 1406"/>
                <a:gd name="T48" fmla="+- 0 5264 3842"/>
                <a:gd name="T49" fmla="*/ T48 w 1470"/>
                <a:gd name="T50" fmla="+- 0 -1086 -1086"/>
                <a:gd name="T51" fmla="*/ -1086 h 1406"/>
                <a:gd name="T52" fmla="+- 0 5264 3842"/>
                <a:gd name="T53" fmla="*/ T52 w 1470"/>
                <a:gd name="T54" fmla="+- 0 -1041 -1086"/>
                <a:gd name="T55" fmla="*/ -1041 h 1406"/>
                <a:gd name="T56" fmla="+- 0 5264 3842"/>
                <a:gd name="T57" fmla="*/ T56 w 1470"/>
                <a:gd name="T58" fmla="+- 0 -221 -1086"/>
                <a:gd name="T59" fmla="*/ -221 h 1406"/>
                <a:gd name="T60" fmla="+- 0 5261 3842"/>
                <a:gd name="T61" fmla="*/ T60 w 1470"/>
                <a:gd name="T62" fmla="+- 0 -233 -1086"/>
                <a:gd name="T63" fmla="*/ -233 h 1406"/>
                <a:gd name="T64" fmla="+- 0 5261 3842"/>
                <a:gd name="T65" fmla="*/ T64 w 1470"/>
                <a:gd name="T66" fmla="+- 0 281 -1086"/>
                <a:gd name="T67" fmla="*/ 281 h 1406"/>
                <a:gd name="T68" fmla="+- 0 5056 3842"/>
                <a:gd name="T69" fmla="*/ T68 w 1470"/>
                <a:gd name="T70" fmla="+- 0 281 -1086"/>
                <a:gd name="T71" fmla="*/ 281 h 1406"/>
                <a:gd name="T72" fmla="+- 0 5054 3842"/>
                <a:gd name="T73" fmla="*/ T72 w 1470"/>
                <a:gd name="T74" fmla="+- 0 276 -1086"/>
                <a:gd name="T75" fmla="*/ 276 h 1406"/>
                <a:gd name="T76" fmla="+- 0 4954 3842"/>
                <a:gd name="T77" fmla="*/ T76 w 1470"/>
                <a:gd name="T78" fmla="+- 0 -118 -1086"/>
                <a:gd name="T79" fmla="*/ -118 h 1406"/>
                <a:gd name="T80" fmla="+- 0 4954 3842"/>
                <a:gd name="T81" fmla="*/ T80 w 1470"/>
                <a:gd name="T82" fmla="+- 0 276 -1086"/>
                <a:gd name="T83" fmla="*/ 276 h 1406"/>
                <a:gd name="T84" fmla="+- 0 4176 3842"/>
                <a:gd name="T85" fmla="*/ T84 w 1470"/>
                <a:gd name="T86" fmla="+- 0 276 -1086"/>
                <a:gd name="T87" fmla="*/ 276 h 1406"/>
                <a:gd name="T88" fmla="+- 0 4363 3842"/>
                <a:gd name="T89" fmla="*/ T88 w 1470"/>
                <a:gd name="T90" fmla="+- 0 -608 -1086"/>
                <a:gd name="T91" fmla="*/ -608 h 1406"/>
                <a:gd name="T92" fmla="+- 0 4737 3842"/>
                <a:gd name="T93" fmla="*/ T92 w 1470"/>
                <a:gd name="T94" fmla="+- 0 -608 -1086"/>
                <a:gd name="T95" fmla="*/ -608 h 1406"/>
                <a:gd name="T96" fmla="+- 0 4954 3842"/>
                <a:gd name="T97" fmla="*/ T96 w 1470"/>
                <a:gd name="T98" fmla="+- 0 276 -1086"/>
                <a:gd name="T99" fmla="*/ 276 h 1406"/>
                <a:gd name="T100" fmla="+- 0 4954 3842"/>
                <a:gd name="T101" fmla="*/ T100 w 1470"/>
                <a:gd name="T102" fmla="+- 0 -118 -1086"/>
                <a:gd name="T103" fmla="*/ -118 h 1406"/>
                <a:gd name="T104" fmla="+- 0 4829 3842"/>
                <a:gd name="T105" fmla="*/ T104 w 1470"/>
                <a:gd name="T106" fmla="+- 0 -608 -1086"/>
                <a:gd name="T107" fmla="*/ -608 h 1406"/>
                <a:gd name="T108" fmla="+- 0 4775 3842"/>
                <a:gd name="T109" fmla="*/ T108 w 1470"/>
                <a:gd name="T110" fmla="+- 0 -822 -1086"/>
                <a:gd name="T111" fmla="*/ -822 h 1406"/>
                <a:gd name="T112" fmla="+- 0 4331 3842"/>
                <a:gd name="T113" fmla="*/ T112 w 1470"/>
                <a:gd name="T114" fmla="+- 0 -822 -1086"/>
                <a:gd name="T115" fmla="*/ -822 h 1406"/>
                <a:gd name="T116" fmla="+- 0 4080 3842"/>
                <a:gd name="T117" fmla="*/ T116 w 1470"/>
                <a:gd name="T118" fmla="+- 0 281 -1086"/>
                <a:gd name="T119" fmla="*/ 281 h 1406"/>
                <a:gd name="T120" fmla="+- 0 3888 3842"/>
                <a:gd name="T121" fmla="*/ T120 w 1470"/>
                <a:gd name="T122" fmla="+- 0 281 -1086"/>
                <a:gd name="T123" fmla="*/ 281 h 1406"/>
                <a:gd name="T124" fmla="+- 0 4001 3842"/>
                <a:gd name="T125" fmla="*/ T124 w 1470"/>
                <a:gd name="T126" fmla="+- 0 -221 -1086"/>
                <a:gd name="T127" fmla="*/ -221 h 1406"/>
                <a:gd name="T128" fmla="+- 0 4187 3842"/>
                <a:gd name="T129" fmla="*/ T128 w 1470"/>
                <a:gd name="T130" fmla="+- 0 -1041 -1086"/>
                <a:gd name="T131" fmla="*/ -1041 h 1406"/>
                <a:gd name="T132" fmla="+- 0 4938 3842"/>
                <a:gd name="T133" fmla="*/ T132 w 1470"/>
                <a:gd name="T134" fmla="+- 0 -1041 -1086"/>
                <a:gd name="T135" fmla="*/ -1041 h 1406"/>
                <a:gd name="T136" fmla="+- 0 5261 3842"/>
                <a:gd name="T137" fmla="*/ T136 w 1470"/>
                <a:gd name="T138" fmla="+- 0 281 -1086"/>
                <a:gd name="T139" fmla="*/ 281 h 1406"/>
                <a:gd name="T140" fmla="+- 0 5261 3842"/>
                <a:gd name="T141" fmla="*/ T140 w 1470"/>
                <a:gd name="T142" fmla="+- 0 -233 -1086"/>
                <a:gd name="T143" fmla="*/ -233 h 1406"/>
                <a:gd name="T144" fmla="+- 0 5074 3842"/>
                <a:gd name="T145" fmla="*/ T144 w 1470"/>
                <a:gd name="T146" fmla="+- 0 -1041 -1086"/>
                <a:gd name="T147" fmla="*/ -1041 h 1406"/>
                <a:gd name="T148" fmla="+- 0 5264 3842"/>
                <a:gd name="T149" fmla="*/ T148 w 1470"/>
                <a:gd name="T150" fmla="+- 0 -1041 -1086"/>
                <a:gd name="T151" fmla="*/ -1041 h 1406"/>
                <a:gd name="T152" fmla="+- 0 5264 3842"/>
                <a:gd name="T153" fmla="*/ T152 w 1470"/>
                <a:gd name="T154" fmla="+- 0 -1086 -1086"/>
                <a:gd name="T155" fmla="*/ -1086 h 1406"/>
                <a:gd name="T156" fmla="+- 0 4083 3842"/>
                <a:gd name="T157" fmla="*/ T156 w 1470"/>
                <a:gd name="T158" fmla="+- 0 -1086 -1086"/>
                <a:gd name="T159" fmla="*/ -1086 h 1406"/>
                <a:gd name="T160" fmla="+- 0 4083 3842"/>
                <a:gd name="T161" fmla="*/ T160 w 1470"/>
                <a:gd name="T162" fmla="+- 0 -1041 -1086"/>
                <a:gd name="T163" fmla="*/ -1041 h 1406"/>
                <a:gd name="T164" fmla="+- 0 3893 3842"/>
                <a:gd name="T165" fmla="*/ T164 w 1470"/>
                <a:gd name="T166" fmla="+- 0 -221 -1086"/>
                <a:gd name="T167" fmla="*/ -221 h 1406"/>
                <a:gd name="T168" fmla="+- 0 3893 3842"/>
                <a:gd name="T169" fmla="*/ T168 w 1470"/>
                <a:gd name="T170" fmla="+- 0 -1041 -1086"/>
                <a:gd name="T171" fmla="*/ -1041 h 1406"/>
                <a:gd name="T172" fmla="+- 0 4083 3842"/>
                <a:gd name="T173" fmla="*/ T172 w 1470"/>
                <a:gd name="T174" fmla="+- 0 -1041 -1086"/>
                <a:gd name="T175" fmla="*/ -1041 h 1406"/>
                <a:gd name="T176" fmla="+- 0 4083 3842"/>
                <a:gd name="T177" fmla="*/ T176 w 1470"/>
                <a:gd name="T178" fmla="+- 0 -1086 -1086"/>
                <a:gd name="T179" fmla="*/ -1086 h 1406"/>
                <a:gd name="T180" fmla="+- 0 3845 3842"/>
                <a:gd name="T181" fmla="*/ T180 w 1470"/>
                <a:gd name="T182" fmla="+- 0 -1086 -1086"/>
                <a:gd name="T183" fmla="*/ -1086 h 1406"/>
                <a:gd name="T184" fmla="+- 0 3842 3842"/>
                <a:gd name="T185" fmla="*/ T184 w 1470"/>
                <a:gd name="T186" fmla="+- 0 319 -1086"/>
                <a:gd name="T187" fmla="*/ 319 h 1406"/>
                <a:gd name="T188" fmla="+- 0 5312 3842"/>
                <a:gd name="T189" fmla="*/ T188 w 1470"/>
                <a:gd name="T190" fmla="+- 0 319 -1086"/>
                <a:gd name="T191" fmla="*/ 319 h 1406"/>
                <a:gd name="T192" fmla="+- 0 5312 3842"/>
                <a:gd name="T193" fmla="*/ T192 w 1470"/>
                <a:gd name="T194" fmla="+- 0 281 -1086"/>
                <a:gd name="T195" fmla="*/ 281 h 1406"/>
                <a:gd name="T196" fmla="+- 0 5312 3842"/>
                <a:gd name="T197" fmla="*/ T196 w 1470"/>
                <a:gd name="T198" fmla="+- 0 -221 -1086"/>
                <a:gd name="T199" fmla="*/ -221 h 1406"/>
                <a:gd name="T200" fmla="+- 0 5312 3842"/>
                <a:gd name="T201" fmla="*/ T200 w 1470"/>
                <a:gd name="T202" fmla="+- 0 -1041 -1086"/>
                <a:gd name="T203" fmla="*/ -1041 h 1406"/>
                <a:gd name="T204" fmla="+- 0 5312 3842"/>
                <a:gd name="T205" fmla="*/ T204 w 1470"/>
                <a:gd name="T206" fmla="+- 0 -1086 -1086"/>
                <a:gd name="T207" fmla="*/ -1086 h 14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470" h="1406">
                  <a:moveTo>
                    <a:pt x="1040" y="1303"/>
                  </a:moveTo>
                  <a:lnTo>
                    <a:pt x="1015" y="1204"/>
                  </a:lnTo>
                  <a:lnTo>
                    <a:pt x="957" y="977"/>
                  </a:lnTo>
                  <a:lnTo>
                    <a:pt x="561" y="1204"/>
                  </a:lnTo>
                  <a:lnTo>
                    <a:pt x="784" y="812"/>
                  </a:lnTo>
                  <a:lnTo>
                    <a:pt x="887" y="630"/>
                  </a:lnTo>
                  <a:lnTo>
                    <a:pt x="564" y="630"/>
                  </a:lnTo>
                  <a:lnTo>
                    <a:pt x="492" y="940"/>
                  </a:lnTo>
                  <a:lnTo>
                    <a:pt x="684" y="812"/>
                  </a:lnTo>
                  <a:lnTo>
                    <a:pt x="404" y="1303"/>
                  </a:lnTo>
                  <a:lnTo>
                    <a:pt x="1040" y="1303"/>
                  </a:lnTo>
                  <a:moveTo>
                    <a:pt x="1470" y="0"/>
                  </a:moveTo>
                  <a:lnTo>
                    <a:pt x="1422" y="0"/>
                  </a:lnTo>
                  <a:lnTo>
                    <a:pt x="1422" y="45"/>
                  </a:lnTo>
                  <a:lnTo>
                    <a:pt x="1422" y="865"/>
                  </a:lnTo>
                  <a:lnTo>
                    <a:pt x="1419" y="853"/>
                  </a:lnTo>
                  <a:lnTo>
                    <a:pt x="1419" y="1367"/>
                  </a:lnTo>
                  <a:lnTo>
                    <a:pt x="1214" y="1367"/>
                  </a:lnTo>
                  <a:lnTo>
                    <a:pt x="1212" y="1362"/>
                  </a:lnTo>
                  <a:lnTo>
                    <a:pt x="1112" y="968"/>
                  </a:lnTo>
                  <a:lnTo>
                    <a:pt x="1112" y="1362"/>
                  </a:lnTo>
                  <a:lnTo>
                    <a:pt x="334" y="1362"/>
                  </a:lnTo>
                  <a:lnTo>
                    <a:pt x="521" y="478"/>
                  </a:lnTo>
                  <a:lnTo>
                    <a:pt x="895" y="478"/>
                  </a:lnTo>
                  <a:lnTo>
                    <a:pt x="1112" y="1362"/>
                  </a:lnTo>
                  <a:lnTo>
                    <a:pt x="1112" y="968"/>
                  </a:lnTo>
                  <a:lnTo>
                    <a:pt x="987" y="478"/>
                  </a:lnTo>
                  <a:lnTo>
                    <a:pt x="933" y="264"/>
                  </a:lnTo>
                  <a:lnTo>
                    <a:pt x="489" y="264"/>
                  </a:lnTo>
                  <a:lnTo>
                    <a:pt x="238" y="1367"/>
                  </a:lnTo>
                  <a:lnTo>
                    <a:pt x="46" y="1367"/>
                  </a:lnTo>
                  <a:lnTo>
                    <a:pt x="159" y="865"/>
                  </a:lnTo>
                  <a:lnTo>
                    <a:pt x="345" y="45"/>
                  </a:lnTo>
                  <a:lnTo>
                    <a:pt x="1096" y="45"/>
                  </a:lnTo>
                  <a:lnTo>
                    <a:pt x="1419" y="1367"/>
                  </a:lnTo>
                  <a:lnTo>
                    <a:pt x="1419" y="853"/>
                  </a:lnTo>
                  <a:lnTo>
                    <a:pt x="1232" y="45"/>
                  </a:lnTo>
                  <a:lnTo>
                    <a:pt x="1422" y="45"/>
                  </a:lnTo>
                  <a:lnTo>
                    <a:pt x="1422" y="0"/>
                  </a:lnTo>
                  <a:lnTo>
                    <a:pt x="241" y="0"/>
                  </a:lnTo>
                  <a:lnTo>
                    <a:pt x="241" y="45"/>
                  </a:lnTo>
                  <a:lnTo>
                    <a:pt x="51" y="865"/>
                  </a:lnTo>
                  <a:lnTo>
                    <a:pt x="51" y="45"/>
                  </a:lnTo>
                  <a:lnTo>
                    <a:pt x="241" y="45"/>
                  </a:lnTo>
                  <a:lnTo>
                    <a:pt x="241" y="0"/>
                  </a:lnTo>
                  <a:lnTo>
                    <a:pt x="3" y="0"/>
                  </a:lnTo>
                  <a:lnTo>
                    <a:pt x="0" y="1405"/>
                  </a:lnTo>
                  <a:lnTo>
                    <a:pt x="1470" y="1405"/>
                  </a:lnTo>
                  <a:lnTo>
                    <a:pt x="1470" y="1367"/>
                  </a:lnTo>
                  <a:lnTo>
                    <a:pt x="1470" y="865"/>
                  </a:lnTo>
                  <a:lnTo>
                    <a:pt x="1470" y="45"/>
                  </a:lnTo>
                  <a:lnTo>
                    <a:pt x="1470" y="0"/>
                  </a:lnTo>
                </a:path>
              </a:pathLst>
            </a:custGeom>
            <a:solidFill>
              <a:srgbClr val="7C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196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and Now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44370"/>
            <a:ext cx="1619465" cy="20846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81600" y="2057400"/>
            <a:ext cx="5486400" cy="38368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Members:</a:t>
            </a:r>
            <a:br>
              <a:rPr lang="en-US" dirty="0"/>
            </a:br>
            <a:endParaRPr lang="en-US" dirty="0"/>
          </a:p>
          <a:p>
            <a:r>
              <a:rPr lang="en-US" sz="3200" dirty="0"/>
              <a:t>Believe in Zonta’s mission</a:t>
            </a:r>
          </a:p>
          <a:p>
            <a:r>
              <a:rPr lang="en-US" sz="3200" dirty="0"/>
              <a:t>Influence our society </a:t>
            </a:r>
          </a:p>
          <a:p>
            <a:r>
              <a:rPr lang="en-US" sz="3200" dirty="0"/>
              <a:t>Are change agents for a better world for women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0000" r="27778" b="36667"/>
          <a:stretch/>
        </p:blipFill>
        <p:spPr>
          <a:xfrm>
            <a:off x="2057400" y="3657600"/>
            <a:ext cx="2580801" cy="22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4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Mission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305800" cy="4144963"/>
          </a:xfrm>
        </p:spPr>
        <p:txBody>
          <a:bodyPr>
            <a:normAutofit/>
          </a:bodyPr>
          <a:lstStyle/>
          <a:p>
            <a:pPr marL="0" indent="0" algn="ctr" eaLnBrk="0" hangingPunct="0">
              <a:buNone/>
              <a:defRPr/>
            </a:pPr>
            <a:r>
              <a:rPr lang="en-US" sz="3200" dirty="0"/>
              <a:t>Zonta International is a leading global organization of professionals empowering women through service and advocacy.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7790" y="2971800"/>
            <a:ext cx="4436420" cy="3327316"/>
          </a:xfrm>
          <a:prstGeom prst="rect">
            <a:avLst/>
          </a:prstGeom>
          <a:noFill/>
          <a:ln w="12700">
            <a:solidFill>
              <a:srgbClr val="9B39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72" y="1127919"/>
            <a:ext cx="8001000" cy="4602161"/>
          </a:xfrm>
        </p:spPr>
        <p:txBody>
          <a:bodyPr>
            <a:noAutofit/>
          </a:bodyPr>
          <a:lstStyle/>
          <a:p>
            <a:pPr marL="0" indent="0" algn="ctr" eaLnBrk="0" hangingPunct="0">
              <a:buNone/>
              <a:defRPr/>
            </a:pPr>
            <a:r>
              <a:rPr lang="en-US" sz="2800" dirty="0"/>
              <a:t>Zonta International envisions a world in </a:t>
            </a:r>
            <a:br>
              <a:rPr lang="en-US" sz="2800" dirty="0"/>
            </a:br>
            <a:r>
              <a:rPr lang="en-US" sz="2800" dirty="0"/>
              <a:t>which women's rights are recognized as </a:t>
            </a:r>
            <a:br>
              <a:rPr lang="en-US" sz="2800" dirty="0"/>
            </a:br>
            <a:r>
              <a:rPr lang="en-US" sz="2800" dirty="0"/>
              <a:t>human rights and every woman is able </a:t>
            </a:r>
            <a:br>
              <a:rPr lang="en-US" sz="2800" dirty="0"/>
            </a:br>
            <a:r>
              <a:rPr lang="en-US" sz="2800" dirty="0"/>
              <a:t>to achieve her full potential.</a:t>
            </a:r>
          </a:p>
          <a:p>
            <a:pPr marL="0" indent="0" algn="ctr" eaLnBrk="0" hangingPunct="0">
              <a:buNone/>
              <a:defRPr/>
            </a:pPr>
            <a:r>
              <a:rPr lang="en-US" sz="2800" dirty="0"/>
              <a:t>In such a world, women have access </a:t>
            </a:r>
            <a:br>
              <a:rPr lang="en-US" sz="2800" dirty="0"/>
            </a:br>
            <a:r>
              <a:rPr lang="en-US" sz="2800" dirty="0"/>
              <a:t>to all resources and are represented in </a:t>
            </a:r>
            <a:br>
              <a:rPr lang="en-US" sz="2800" dirty="0"/>
            </a:br>
            <a:r>
              <a:rPr lang="en-US" sz="2800" dirty="0"/>
              <a:t>decision-making positions on an equal </a:t>
            </a:r>
            <a:br>
              <a:rPr lang="en-US" sz="2800" dirty="0"/>
            </a:br>
            <a:r>
              <a:rPr lang="en-US" sz="2800" dirty="0"/>
              <a:t>basis with men.</a:t>
            </a:r>
          </a:p>
          <a:p>
            <a:pPr marL="0" indent="0" algn="ctr" eaLnBrk="0" hangingPunct="0">
              <a:buNone/>
              <a:defRPr/>
            </a:pPr>
            <a:r>
              <a:rPr lang="en-US" sz="2800" dirty="0"/>
              <a:t>In such a world, no woman </a:t>
            </a:r>
            <a:br>
              <a:rPr lang="en-US" sz="2800" dirty="0"/>
            </a:br>
            <a:r>
              <a:rPr lang="en-US" sz="2800" dirty="0"/>
              <a:t>lives in fear of violence.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0134600" y="457200"/>
            <a:ext cx="1752600" cy="1661920"/>
            <a:chOff x="4042" y="277"/>
            <a:chExt cx="809" cy="80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" y="281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046" y="281"/>
              <a:ext cx="801" cy="801"/>
            </a:xfrm>
            <a:custGeom>
              <a:avLst/>
              <a:gdLst>
                <a:gd name="T0" fmla="+- 0 4446 4046"/>
                <a:gd name="T1" fmla="*/ T0 w 801"/>
                <a:gd name="T2" fmla="+- 0 1082 281"/>
                <a:gd name="T3" fmla="*/ 1082 h 801"/>
                <a:gd name="T4" fmla="+- 0 4518 4046"/>
                <a:gd name="T5" fmla="*/ T4 w 801"/>
                <a:gd name="T6" fmla="+- 0 1075 281"/>
                <a:gd name="T7" fmla="*/ 1075 h 801"/>
                <a:gd name="T8" fmla="+- 0 4586 4046"/>
                <a:gd name="T9" fmla="*/ T8 w 801"/>
                <a:gd name="T10" fmla="+- 0 1057 281"/>
                <a:gd name="T11" fmla="*/ 1057 h 801"/>
                <a:gd name="T12" fmla="+- 0 4648 4046"/>
                <a:gd name="T13" fmla="*/ T12 w 801"/>
                <a:gd name="T14" fmla="+- 0 1027 281"/>
                <a:gd name="T15" fmla="*/ 1027 h 801"/>
                <a:gd name="T16" fmla="+- 0 4704 4046"/>
                <a:gd name="T17" fmla="*/ T16 w 801"/>
                <a:gd name="T18" fmla="+- 0 988 281"/>
                <a:gd name="T19" fmla="*/ 988 h 801"/>
                <a:gd name="T20" fmla="+- 0 4752 4046"/>
                <a:gd name="T21" fmla="*/ T20 w 801"/>
                <a:gd name="T22" fmla="+- 0 939 281"/>
                <a:gd name="T23" fmla="*/ 939 h 801"/>
                <a:gd name="T24" fmla="+- 0 4791 4046"/>
                <a:gd name="T25" fmla="*/ T24 w 801"/>
                <a:gd name="T26" fmla="+- 0 883 281"/>
                <a:gd name="T27" fmla="*/ 883 h 801"/>
                <a:gd name="T28" fmla="+- 0 4821 4046"/>
                <a:gd name="T29" fmla="*/ T28 w 801"/>
                <a:gd name="T30" fmla="+- 0 821 281"/>
                <a:gd name="T31" fmla="*/ 821 h 801"/>
                <a:gd name="T32" fmla="+- 0 4840 4046"/>
                <a:gd name="T33" fmla="*/ T32 w 801"/>
                <a:gd name="T34" fmla="+- 0 753 281"/>
                <a:gd name="T35" fmla="*/ 753 h 801"/>
                <a:gd name="T36" fmla="+- 0 4846 4046"/>
                <a:gd name="T37" fmla="*/ T36 w 801"/>
                <a:gd name="T38" fmla="+- 0 682 281"/>
                <a:gd name="T39" fmla="*/ 682 h 801"/>
                <a:gd name="T40" fmla="+- 0 4840 4046"/>
                <a:gd name="T41" fmla="*/ T40 w 801"/>
                <a:gd name="T42" fmla="+- 0 610 281"/>
                <a:gd name="T43" fmla="*/ 610 h 801"/>
                <a:gd name="T44" fmla="+- 0 4821 4046"/>
                <a:gd name="T45" fmla="*/ T44 w 801"/>
                <a:gd name="T46" fmla="+- 0 542 281"/>
                <a:gd name="T47" fmla="*/ 542 h 801"/>
                <a:gd name="T48" fmla="+- 0 4791 4046"/>
                <a:gd name="T49" fmla="*/ T48 w 801"/>
                <a:gd name="T50" fmla="+- 0 480 281"/>
                <a:gd name="T51" fmla="*/ 480 h 801"/>
                <a:gd name="T52" fmla="+- 0 4752 4046"/>
                <a:gd name="T53" fmla="*/ T52 w 801"/>
                <a:gd name="T54" fmla="+- 0 424 281"/>
                <a:gd name="T55" fmla="*/ 424 h 801"/>
                <a:gd name="T56" fmla="+- 0 4704 4046"/>
                <a:gd name="T57" fmla="*/ T56 w 801"/>
                <a:gd name="T58" fmla="+- 0 376 281"/>
                <a:gd name="T59" fmla="*/ 376 h 801"/>
                <a:gd name="T60" fmla="+- 0 4648 4046"/>
                <a:gd name="T61" fmla="*/ T60 w 801"/>
                <a:gd name="T62" fmla="+- 0 336 281"/>
                <a:gd name="T63" fmla="*/ 336 h 801"/>
                <a:gd name="T64" fmla="+- 0 4586 4046"/>
                <a:gd name="T65" fmla="*/ T64 w 801"/>
                <a:gd name="T66" fmla="+- 0 306 281"/>
                <a:gd name="T67" fmla="*/ 306 h 801"/>
                <a:gd name="T68" fmla="+- 0 4518 4046"/>
                <a:gd name="T69" fmla="*/ T68 w 801"/>
                <a:gd name="T70" fmla="+- 0 288 281"/>
                <a:gd name="T71" fmla="*/ 288 h 801"/>
                <a:gd name="T72" fmla="+- 0 4446 4046"/>
                <a:gd name="T73" fmla="*/ T72 w 801"/>
                <a:gd name="T74" fmla="+- 0 281 281"/>
                <a:gd name="T75" fmla="*/ 281 h 801"/>
                <a:gd name="T76" fmla="+- 0 4374 4046"/>
                <a:gd name="T77" fmla="*/ T76 w 801"/>
                <a:gd name="T78" fmla="+- 0 288 281"/>
                <a:gd name="T79" fmla="*/ 288 h 801"/>
                <a:gd name="T80" fmla="+- 0 4306 4046"/>
                <a:gd name="T81" fmla="*/ T80 w 801"/>
                <a:gd name="T82" fmla="+- 0 306 281"/>
                <a:gd name="T83" fmla="*/ 306 h 801"/>
                <a:gd name="T84" fmla="+- 0 4244 4046"/>
                <a:gd name="T85" fmla="*/ T84 w 801"/>
                <a:gd name="T86" fmla="+- 0 336 281"/>
                <a:gd name="T87" fmla="*/ 336 h 801"/>
                <a:gd name="T88" fmla="+- 0 4188 4046"/>
                <a:gd name="T89" fmla="*/ T88 w 801"/>
                <a:gd name="T90" fmla="+- 0 376 281"/>
                <a:gd name="T91" fmla="*/ 376 h 801"/>
                <a:gd name="T92" fmla="+- 0 4140 4046"/>
                <a:gd name="T93" fmla="*/ T92 w 801"/>
                <a:gd name="T94" fmla="+- 0 424 281"/>
                <a:gd name="T95" fmla="*/ 424 h 801"/>
                <a:gd name="T96" fmla="+- 0 4101 4046"/>
                <a:gd name="T97" fmla="*/ T96 w 801"/>
                <a:gd name="T98" fmla="+- 0 480 281"/>
                <a:gd name="T99" fmla="*/ 480 h 801"/>
                <a:gd name="T100" fmla="+- 0 4071 4046"/>
                <a:gd name="T101" fmla="*/ T100 w 801"/>
                <a:gd name="T102" fmla="+- 0 542 281"/>
                <a:gd name="T103" fmla="*/ 542 h 801"/>
                <a:gd name="T104" fmla="+- 0 4052 4046"/>
                <a:gd name="T105" fmla="*/ T104 w 801"/>
                <a:gd name="T106" fmla="+- 0 610 281"/>
                <a:gd name="T107" fmla="*/ 610 h 801"/>
                <a:gd name="T108" fmla="+- 0 4046 4046"/>
                <a:gd name="T109" fmla="*/ T108 w 801"/>
                <a:gd name="T110" fmla="+- 0 682 281"/>
                <a:gd name="T111" fmla="*/ 682 h 801"/>
                <a:gd name="T112" fmla="+- 0 4052 4046"/>
                <a:gd name="T113" fmla="*/ T112 w 801"/>
                <a:gd name="T114" fmla="+- 0 753 281"/>
                <a:gd name="T115" fmla="*/ 753 h 801"/>
                <a:gd name="T116" fmla="+- 0 4071 4046"/>
                <a:gd name="T117" fmla="*/ T116 w 801"/>
                <a:gd name="T118" fmla="+- 0 821 281"/>
                <a:gd name="T119" fmla="*/ 821 h 801"/>
                <a:gd name="T120" fmla="+- 0 4101 4046"/>
                <a:gd name="T121" fmla="*/ T120 w 801"/>
                <a:gd name="T122" fmla="+- 0 883 281"/>
                <a:gd name="T123" fmla="*/ 883 h 801"/>
                <a:gd name="T124" fmla="+- 0 4140 4046"/>
                <a:gd name="T125" fmla="*/ T124 w 801"/>
                <a:gd name="T126" fmla="+- 0 939 281"/>
                <a:gd name="T127" fmla="*/ 939 h 801"/>
                <a:gd name="T128" fmla="+- 0 4188 4046"/>
                <a:gd name="T129" fmla="*/ T128 w 801"/>
                <a:gd name="T130" fmla="+- 0 988 281"/>
                <a:gd name="T131" fmla="*/ 988 h 801"/>
                <a:gd name="T132" fmla="+- 0 4244 4046"/>
                <a:gd name="T133" fmla="*/ T132 w 801"/>
                <a:gd name="T134" fmla="+- 0 1027 281"/>
                <a:gd name="T135" fmla="*/ 1027 h 801"/>
                <a:gd name="T136" fmla="+- 0 4306 4046"/>
                <a:gd name="T137" fmla="*/ T136 w 801"/>
                <a:gd name="T138" fmla="+- 0 1057 281"/>
                <a:gd name="T139" fmla="*/ 1057 h 801"/>
                <a:gd name="T140" fmla="+- 0 4374 4046"/>
                <a:gd name="T141" fmla="*/ T140 w 801"/>
                <a:gd name="T142" fmla="+- 0 1075 281"/>
                <a:gd name="T143" fmla="*/ 1075 h 801"/>
                <a:gd name="T144" fmla="+- 0 4446 4046"/>
                <a:gd name="T145" fmla="*/ T144 w 801"/>
                <a:gd name="T146" fmla="+- 0 1082 281"/>
                <a:gd name="T147" fmla="*/ 1082 h 8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801" h="801">
                  <a:moveTo>
                    <a:pt x="400" y="801"/>
                  </a:moveTo>
                  <a:lnTo>
                    <a:pt x="472" y="794"/>
                  </a:lnTo>
                  <a:lnTo>
                    <a:pt x="540" y="776"/>
                  </a:lnTo>
                  <a:lnTo>
                    <a:pt x="602" y="746"/>
                  </a:lnTo>
                  <a:lnTo>
                    <a:pt x="658" y="707"/>
                  </a:lnTo>
                  <a:lnTo>
                    <a:pt x="706" y="658"/>
                  </a:lnTo>
                  <a:lnTo>
                    <a:pt x="745" y="602"/>
                  </a:lnTo>
                  <a:lnTo>
                    <a:pt x="775" y="540"/>
                  </a:lnTo>
                  <a:lnTo>
                    <a:pt x="794" y="472"/>
                  </a:lnTo>
                  <a:lnTo>
                    <a:pt x="800" y="401"/>
                  </a:lnTo>
                  <a:lnTo>
                    <a:pt x="794" y="329"/>
                  </a:lnTo>
                  <a:lnTo>
                    <a:pt x="775" y="261"/>
                  </a:lnTo>
                  <a:lnTo>
                    <a:pt x="745" y="199"/>
                  </a:lnTo>
                  <a:lnTo>
                    <a:pt x="706" y="143"/>
                  </a:lnTo>
                  <a:lnTo>
                    <a:pt x="658" y="95"/>
                  </a:lnTo>
                  <a:lnTo>
                    <a:pt x="602" y="55"/>
                  </a:lnTo>
                  <a:lnTo>
                    <a:pt x="540" y="25"/>
                  </a:lnTo>
                  <a:lnTo>
                    <a:pt x="472" y="7"/>
                  </a:lnTo>
                  <a:lnTo>
                    <a:pt x="400" y="0"/>
                  </a:lnTo>
                  <a:lnTo>
                    <a:pt x="328" y="7"/>
                  </a:lnTo>
                  <a:lnTo>
                    <a:pt x="260" y="25"/>
                  </a:lnTo>
                  <a:lnTo>
                    <a:pt x="198" y="55"/>
                  </a:lnTo>
                  <a:lnTo>
                    <a:pt x="142" y="95"/>
                  </a:lnTo>
                  <a:lnTo>
                    <a:pt x="94" y="143"/>
                  </a:lnTo>
                  <a:lnTo>
                    <a:pt x="55" y="199"/>
                  </a:lnTo>
                  <a:lnTo>
                    <a:pt x="25" y="261"/>
                  </a:lnTo>
                  <a:lnTo>
                    <a:pt x="6" y="329"/>
                  </a:lnTo>
                  <a:lnTo>
                    <a:pt x="0" y="401"/>
                  </a:lnTo>
                  <a:lnTo>
                    <a:pt x="6" y="472"/>
                  </a:lnTo>
                  <a:lnTo>
                    <a:pt x="25" y="540"/>
                  </a:lnTo>
                  <a:lnTo>
                    <a:pt x="55" y="602"/>
                  </a:lnTo>
                  <a:lnTo>
                    <a:pt x="94" y="658"/>
                  </a:lnTo>
                  <a:lnTo>
                    <a:pt x="142" y="707"/>
                  </a:lnTo>
                  <a:lnTo>
                    <a:pt x="198" y="746"/>
                  </a:lnTo>
                  <a:lnTo>
                    <a:pt x="260" y="776"/>
                  </a:lnTo>
                  <a:lnTo>
                    <a:pt x="328" y="794"/>
                  </a:lnTo>
                  <a:lnTo>
                    <a:pt x="400" y="801"/>
                  </a:lnTo>
                  <a:close/>
                </a:path>
              </a:pathLst>
            </a:custGeom>
            <a:noFill/>
            <a:ln w="4470">
              <a:solidFill>
                <a:srgbClr val="7B131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75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17639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Zonta International is an independent, </a:t>
            </a:r>
            <a:r>
              <a:rPr lang="en-US" sz="3200" u="sng" dirty="0"/>
              <a:t>nonpartisan</a:t>
            </a:r>
            <a:r>
              <a:rPr lang="en-US" sz="3200" dirty="0"/>
              <a:t> and </a:t>
            </a:r>
            <a:r>
              <a:rPr lang="en-US" sz="3200" u="sng" dirty="0"/>
              <a:t>nonsectarian</a:t>
            </a:r>
            <a:r>
              <a:rPr lang="en-US" sz="3200" dirty="0"/>
              <a:t> global network of professionals united through purpose, taking positions</a:t>
            </a:r>
            <a:br>
              <a:rPr lang="en-US" sz="3200" dirty="0"/>
            </a:br>
            <a:r>
              <a:rPr lang="en-US" sz="3200" dirty="0"/>
              <a:t>based on its own values </a:t>
            </a:r>
            <a:br>
              <a:rPr lang="en-US" sz="3200" dirty="0"/>
            </a:br>
            <a:r>
              <a:rPr lang="en-US" sz="3200" dirty="0"/>
              <a:t>and democratic principals.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12" descr="I Phone Photos 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7600" y="2358473"/>
            <a:ext cx="2844800" cy="38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2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1714" y="5514470"/>
            <a:ext cx="82133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89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Empower Women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5A6C16A8-E717-40F0-99F0-286AAE06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12584"/>
            <a:ext cx="1050223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0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9BB1-7873-45BA-92CE-2C111825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Competencies for Members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3AD13-3936-4002-B020-7A400B30E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57400"/>
            <a:ext cx="10668000" cy="3992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"/>
            </a:pPr>
            <a:r>
              <a:rPr lang="en-US" sz="3200" dirty="0"/>
              <a:t> Be actively engaged in the club </a:t>
            </a:r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 </a:t>
            </a:r>
            <a:r>
              <a:rPr lang="en-US" sz="3200" dirty="0"/>
              <a:t>Get to Know Zonta – the big picture  </a:t>
            </a:r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</a:t>
            </a:r>
            <a:r>
              <a:rPr lang="en-US" sz="3200" dirty="0"/>
              <a:t> Use Zonta Resources </a:t>
            </a:r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</a:t>
            </a:r>
            <a:r>
              <a:rPr lang="en-US" sz="3200" dirty="0"/>
              <a:t> Help Promote Zonta </a:t>
            </a:r>
            <a:br>
              <a:rPr lang="en-US" sz="3200" dirty="0"/>
            </a:br>
            <a:r>
              <a:rPr lang="en-US" sz="3200" dirty="0"/>
              <a:t>    Advocacy and Service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250B0-A997-4461-95E6-00C56C06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13AD7-F566-4C41-8A13-D47D7810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295650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25407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ship Program PPT template.16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409226164544896EEAA7217514EB0" ma:contentTypeVersion="2" ma:contentTypeDescription="Create a new document." ma:contentTypeScope="" ma:versionID="f870d06a391b7637e840281830a129a5">
  <xsd:schema xmlns:xsd="http://www.w3.org/2001/XMLSchema" xmlns:xs="http://www.w3.org/2001/XMLSchema" xmlns:p="http://schemas.microsoft.com/office/2006/metadata/properties" xmlns:ns2="1648f2b9-7a6f-470c-ab6b-ef6897e5ddd7" targetNamespace="http://schemas.microsoft.com/office/2006/metadata/properties" ma:root="true" ma:fieldsID="e2beeedcf3cc36b468572cf78af18dc8" ns2:_="">
    <xsd:import namespace="1648f2b9-7a6f-470c-ab6b-ef6897e5dd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8f2b9-7a6f-470c-ab6b-ef6897e5dd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2585EE-CBBD-441F-AEAC-E4B2748393BF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48f2b9-7a6f-470c-ab6b-ef6897e5ddd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F948B4-0952-4155-B3D9-953B77F34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8f2b9-7a6f-470c-ab6b-ef6897e5d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DD1EB9-BC31-4AFA-AAE7-674F6D7AD4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1932</Words>
  <Application>Microsoft Office PowerPoint</Application>
  <PresentationFormat>Widescreen</PresentationFormat>
  <Paragraphs>289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Lato</vt:lpstr>
      <vt:lpstr>Wingdings</vt:lpstr>
      <vt:lpstr>Leadership Program PPT template.16.9</vt:lpstr>
      <vt:lpstr>Club Member Orientation  &amp; Refresher</vt:lpstr>
      <vt:lpstr>Overview</vt:lpstr>
      <vt:lpstr>Historical Perspective</vt:lpstr>
      <vt:lpstr>Then and Now</vt:lpstr>
      <vt:lpstr>Mission</vt:lpstr>
      <vt:lpstr>Vision</vt:lpstr>
      <vt:lpstr>Core Values</vt:lpstr>
      <vt:lpstr>Causes</vt:lpstr>
      <vt:lpstr>Core Competencies for Members </vt:lpstr>
      <vt:lpstr>Be Actively Engaged in the Club</vt:lpstr>
      <vt:lpstr>The Club</vt:lpstr>
      <vt:lpstr>Purpose of Clubs</vt:lpstr>
      <vt:lpstr>Get to Know Zonta: Structure</vt:lpstr>
      <vt:lpstr>Club Structure</vt:lpstr>
      <vt:lpstr>Zonta District 1    (31 other Districts)</vt:lpstr>
      <vt:lpstr>International Structure</vt:lpstr>
      <vt:lpstr>Leaders Serve Members</vt:lpstr>
      <vt:lpstr>Zonta Resources – ZI Public Website</vt:lpstr>
      <vt:lpstr>Can you find…</vt:lpstr>
      <vt:lpstr>Zonta International’s Member Site</vt:lpstr>
      <vt:lpstr>Can you find…</vt:lpstr>
      <vt:lpstr>Zonta District 1 Website </vt:lpstr>
      <vt:lpstr>Can you find…</vt:lpstr>
      <vt:lpstr>Other Zonta Resources</vt:lpstr>
      <vt:lpstr>Use Zonta Resources</vt:lpstr>
      <vt:lpstr>PowerPoint Presentation</vt:lpstr>
      <vt:lpstr>Promoting projects starts with you</vt:lpstr>
      <vt:lpstr>Club Member Orientation &amp; Refresher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Officer Training Template</dc:title>
  <dc:creator>Jacquie Gudmundsen</dc:creator>
  <cp:lastModifiedBy>Mary Knight</cp:lastModifiedBy>
  <cp:revision>30</cp:revision>
  <cp:lastPrinted>2021-10-31T19:40:01Z</cp:lastPrinted>
  <dcterms:created xsi:type="dcterms:W3CDTF">2020-11-25T21:18:51Z</dcterms:created>
  <dcterms:modified xsi:type="dcterms:W3CDTF">2023-06-10T14:03:39Z</dcterms:modified>
</cp:coreProperties>
</file>